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8" r:id="rId2"/>
    <p:sldId id="271" r:id="rId3"/>
    <p:sldId id="403" r:id="rId4"/>
    <p:sldId id="272" r:id="rId5"/>
    <p:sldId id="422" r:id="rId6"/>
    <p:sldId id="434" r:id="rId7"/>
    <p:sldId id="400" r:id="rId8"/>
    <p:sldId id="427" r:id="rId9"/>
    <p:sldId id="406" r:id="rId10"/>
    <p:sldId id="432" r:id="rId11"/>
    <p:sldId id="405" r:id="rId12"/>
    <p:sldId id="404" r:id="rId13"/>
    <p:sldId id="408" r:id="rId14"/>
    <p:sldId id="409" r:id="rId15"/>
    <p:sldId id="433" r:id="rId16"/>
    <p:sldId id="410" r:id="rId17"/>
    <p:sldId id="414" r:id="rId18"/>
    <p:sldId id="424" r:id="rId19"/>
    <p:sldId id="412" r:id="rId20"/>
    <p:sldId id="411" r:id="rId21"/>
    <p:sldId id="425" r:id="rId22"/>
    <p:sldId id="318" r:id="rId23"/>
    <p:sldId id="397" r:id="rId24"/>
    <p:sldId id="399" r:id="rId25"/>
    <p:sldId id="417" r:id="rId2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31A1DB7-09DF-4F77-6FF1-4E013C5CFF8B}" name="Sandra Roennfeldt" initials="SR" userId="S::Sandra.Roennfeldt@anglicarevic.org.au::411a43df-4f19-4062-9ec9-d24bef77286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1A7D1"/>
    <a:srgbClr val="8E62A0"/>
    <a:srgbClr val="A17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14" autoAdjust="0"/>
    <p:restoredTop sz="94660"/>
  </p:normalViewPr>
  <p:slideViewPr>
    <p:cSldViewPr snapToGrid="0">
      <p:cViewPr varScale="1">
        <p:scale>
          <a:sx n="78" d="100"/>
          <a:sy n="78" d="100"/>
        </p:scale>
        <p:origin x="806" y="58"/>
      </p:cViewPr>
      <p:guideLst/>
    </p:cSldViewPr>
  </p:slideViewPr>
  <p:notesTextViewPr>
    <p:cViewPr>
      <p:scale>
        <a:sx n="3" d="2"/>
        <a:sy n="3" d="2"/>
      </p:scale>
      <p:origin x="0" y="0"/>
    </p:cViewPr>
  </p:notesTextViewPr>
  <p:notesViewPr>
    <p:cSldViewPr snapToGrid="0">
      <p:cViewPr>
        <p:scale>
          <a:sx n="110" d="100"/>
          <a:sy n="110" d="100"/>
        </p:scale>
        <p:origin x="1046" y="-8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Roennfeldt" userId="411a43df-4f19-4062-9ec9-d24bef772863" providerId="ADAL" clId="{CE1EE4D3-57F4-4B46-83F8-8C0C8F161895}"/>
    <pc:docChg chg="custSel modSld">
      <pc:chgData name="Sandra Roennfeldt" userId="411a43df-4f19-4062-9ec9-d24bef772863" providerId="ADAL" clId="{CE1EE4D3-57F4-4B46-83F8-8C0C8F161895}" dt="2024-07-16T05:35:14.587" v="11" actId="21"/>
      <pc:docMkLst>
        <pc:docMk/>
      </pc:docMkLst>
      <pc:sldChg chg="modNotes">
        <pc:chgData name="Sandra Roennfeldt" userId="411a43df-4f19-4062-9ec9-d24bef772863" providerId="ADAL" clId="{CE1EE4D3-57F4-4B46-83F8-8C0C8F161895}" dt="2024-07-16T05:32:56.803" v="2" actId="21"/>
        <pc:sldMkLst>
          <pc:docMk/>
          <pc:sldMk cId="4229215502" sldId="271"/>
        </pc:sldMkLst>
      </pc:sldChg>
      <pc:sldChg chg="modNotes">
        <pc:chgData name="Sandra Roennfeldt" userId="411a43df-4f19-4062-9ec9-d24bef772863" providerId="ADAL" clId="{CE1EE4D3-57F4-4B46-83F8-8C0C8F161895}" dt="2024-07-16T05:33:31.922" v="3" actId="21"/>
        <pc:sldMkLst>
          <pc:docMk/>
          <pc:sldMk cId="209137773" sldId="272"/>
        </pc:sldMkLst>
      </pc:sldChg>
      <pc:sldChg chg="modNotes">
        <pc:chgData name="Sandra Roennfeldt" userId="411a43df-4f19-4062-9ec9-d24bef772863" providerId="ADAL" clId="{CE1EE4D3-57F4-4B46-83F8-8C0C8F161895}" dt="2024-07-16T05:33:48.523" v="4" actId="21"/>
        <pc:sldMkLst>
          <pc:docMk/>
          <pc:sldMk cId="3020805329" sldId="400"/>
        </pc:sldMkLst>
      </pc:sldChg>
      <pc:sldChg chg="modNotes">
        <pc:chgData name="Sandra Roennfeldt" userId="411a43df-4f19-4062-9ec9-d24bef772863" providerId="ADAL" clId="{CE1EE4D3-57F4-4B46-83F8-8C0C8F161895}" dt="2024-07-16T05:34:38.438" v="8" actId="21"/>
        <pc:sldMkLst>
          <pc:docMk/>
          <pc:sldMk cId="47220573" sldId="404"/>
        </pc:sldMkLst>
      </pc:sldChg>
      <pc:sldChg chg="modNotes">
        <pc:chgData name="Sandra Roennfeldt" userId="411a43df-4f19-4062-9ec9-d24bef772863" providerId="ADAL" clId="{CE1EE4D3-57F4-4B46-83F8-8C0C8F161895}" dt="2024-07-16T05:34:25.540" v="7" actId="21"/>
        <pc:sldMkLst>
          <pc:docMk/>
          <pc:sldMk cId="3430337024" sldId="405"/>
        </pc:sldMkLst>
      </pc:sldChg>
      <pc:sldChg chg="modNotes">
        <pc:chgData name="Sandra Roennfeldt" userId="411a43df-4f19-4062-9ec9-d24bef772863" providerId="ADAL" clId="{CE1EE4D3-57F4-4B46-83F8-8C0C8F161895}" dt="2024-07-16T05:34:08.305" v="6" actId="21"/>
        <pc:sldMkLst>
          <pc:docMk/>
          <pc:sldMk cId="2298461592" sldId="406"/>
        </pc:sldMkLst>
      </pc:sldChg>
      <pc:sldChg chg="modNotes">
        <pc:chgData name="Sandra Roennfeldt" userId="411a43df-4f19-4062-9ec9-d24bef772863" providerId="ADAL" clId="{CE1EE4D3-57F4-4B46-83F8-8C0C8F161895}" dt="2024-07-16T05:34:49.570" v="9" actId="21"/>
        <pc:sldMkLst>
          <pc:docMk/>
          <pc:sldMk cId="3865277091" sldId="408"/>
        </pc:sldMkLst>
      </pc:sldChg>
      <pc:sldChg chg="modNotes">
        <pc:chgData name="Sandra Roennfeldt" userId="411a43df-4f19-4062-9ec9-d24bef772863" providerId="ADAL" clId="{CE1EE4D3-57F4-4B46-83F8-8C0C8F161895}" dt="2024-07-16T05:35:02.677" v="10" actId="21"/>
        <pc:sldMkLst>
          <pc:docMk/>
          <pc:sldMk cId="2869775557" sldId="410"/>
        </pc:sldMkLst>
      </pc:sldChg>
      <pc:sldChg chg="modNotes">
        <pc:chgData name="Sandra Roennfeldt" userId="411a43df-4f19-4062-9ec9-d24bef772863" providerId="ADAL" clId="{CE1EE4D3-57F4-4B46-83F8-8C0C8F161895}" dt="2024-07-16T05:35:14.587" v="11" actId="21"/>
        <pc:sldMkLst>
          <pc:docMk/>
          <pc:sldMk cId="3213962899" sldId="414"/>
        </pc:sldMkLst>
      </pc:sldChg>
      <pc:sldChg chg="modNotes">
        <pc:chgData name="Sandra Roennfeldt" userId="411a43df-4f19-4062-9ec9-d24bef772863" providerId="ADAL" clId="{CE1EE4D3-57F4-4B46-83F8-8C0C8F161895}" dt="2024-07-16T05:33:57.910" v="5" actId="21"/>
        <pc:sldMkLst>
          <pc:docMk/>
          <pc:sldMk cId="3272909366" sldId="42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AU"/>
        </a:p>
      </dgm:t>
    </dgm:pt>
    <dgm:pt modelId="{5B49E2FC-E667-4FCC-8825-916C5C30ECAC}">
      <dgm:prSet phldrT="[Text]" custT="1"/>
      <dgm:spPr>
        <a:solidFill>
          <a:srgbClr val="8E62A0"/>
        </a:solidFill>
      </dgm:spPr>
      <dgm:t>
        <a:bodyPr/>
        <a:lstStyle/>
        <a:p>
          <a:r>
            <a:rPr lang="en-AU" sz="3200" b="1" dirty="0">
              <a:latin typeface="+mj-lt"/>
            </a:rPr>
            <a:t>GCLS</a:t>
          </a:r>
          <a:r>
            <a:rPr lang="en-AU" sz="2800" dirty="0"/>
            <a:t>	</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E05D15E3-8E90-4E1D-BD71-288D33BC22D3}">
      <dgm:prSet phldrT="[Text]" custT="1"/>
      <dgm:spPr/>
      <dgm:t>
        <a:bodyPr/>
        <a:lstStyle/>
        <a:p>
          <a:r>
            <a:rPr lang="en-AU" sz="2400" dirty="0">
              <a:latin typeface="Arial" panose="020B0604020202020204" pitchFamily="34" charset="0"/>
              <a:cs typeface="Arial" panose="020B0604020202020204" pitchFamily="34" charset="0"/>
            </a:rPr>
            <a:t>Who are we?</a:t>
          </a:r>
          <a:r>
            <a:rPr lang="en-AU" sz="2800" dirty="0"/>
            <a:t>	</a:t>
          </a:r>
        </a:p>
      </dgm:t>
    </dgm:pt>
    <dgm:pt modelId="{AA939C27-6A37-46A4-B19C-86DCAC74F719}" type="parTrans" cxnId="{09F01A33-EA4A-4EBE-90DE-BBB621432DBC}">
      <dgm:prSet/>
      <dgm:spPr/>
      <dgm:t>
        <a:bodyPr/>
        <a:lstStyle/>
        <a:p>
          <a:endParaRPr lang="en-AU" sz="2800"/>
        </a:p>
      </dgm:t>
    </dgm:pt>
    <dgm:pt modelId="{4A868C55-20AA-400C-9E9F-9964BB9F37A3}" type="sibTrans" cxnId="{09F01A33-EA4A-4EBE-90DE-BBB621432DBC}">
      <dgm:prSet/>
      <dgm:spPr/>
      <dgm:t>
        <a:bodyPr/>
        <a:lstStyle/>
        <a:p>
          <a:endParaRPr lang="en-AU" sz="2800"/>
        </a:p>
      </dgm:t>
    </dgm:pt>
    <dgm:pt modelId="{5E34B914-DA16-446A-BA8C-73C407F03068}">
      <dgm:prSet phldrT="[Text]" custT="1"/>
      <dgm:spPr>
        <a:solidFill>
          <a:srgbClr val="8E62A0"/>
        </a:solidFill>
      </dgm:spPr>
      <dgm:t>
        <a:bodyPr/>
        <a:lstStyle/>
        <a:p>
          <a:r>
            <a:rPr lang="en-AU" sz="3200" b="1" dirty="0">
              <a:latin typeface="+mj-lt"/>
            </a:rPr>
            <a:t>Presenters</a:t>
          </a:r>
        </a:p>
      </dgm:t>
    </dgm:pt>
    <dgm:pt modelId="{26BC43EC-FAFE-4492-938B-A41D30F45FB1}" type="parTrans" cxnId="{751F4E8D-BF36-4AE8-9E90-7D288C5BCE1A}">
      <dgm:prSet/>
      <dgm:spPr/>
      <dgm:t>
        <a:bodyPr/>
        <a:lstStyle/>
        <a:p>
          <a:endParaRPr lang="en-AU" sz="2800"/>
        </a:p>
      </dgm:t>
    </dgm:pt>
    <dgm:pt modelId="{DDDF9E9C-4A52-496F-A053-37A93439167B}" type="sibTrans" cxnId="{751F4E8D-BF36-4AE8-9E90-7D288C5BCE1A}">
      <dgm:prSet/>
      <dgm:spPr/>
      <dgm:t>
        <a:bodyPr/>
        <a:lstStyle/>
        <a:p>
          <a:endParaRPr lang="en-AU" sz="2800"/>
        </a:p>
      </dgm:t>
    </dgm:pt>
    <dgm:pt modelId="{F8301B3F-A7CD-40D5-B620-BDB59CE4E8AD}">
      <dgm:prSet phldrT="[Text]" custT="1"/>
      <dgm:spPr/>
      <dgm:t>
        <a:bodyPr/>
        <a:lstStyle/>
        <a:p>
          <a:r>
            <a:rPr lang="en-AU" sz="2400" dirty="0">
              <a:latin typeface="Arial" panose="020B0604020202020204" pitchFamily="34" charset="0"/>
              <a:cs typeface="Arial" panose="020B0604020202020204" pitchFamily="34" charset="0"/>
            </a:rPr>
            <a:t>Sandra Roennfeldt – presenting at Outer Gippsland P&amp;C Forum</a:t>
          </a:r>
        </a:p>
      </dgm:t>
    </dgm:pt>
    <dgm:pt modelId="{C36E8B1C-AC33-45BC-8B4E-EEC982521E1D}" type="parTrans" cxnId="{25D7BAC3-F3D2-43D0-ABA6-422C9E7638ED}">
      <dgm:prSet/>
      <dgm:spPr/>
      <dgm:t>
        <a:bodyPr/>
        <a:lstStyle/>
        <a:p>
          <a:endParaRPr lang="en-AU" sz="2800"/>
        </a:p>
      </dgm:t>
    </dgm:pt>
    <dgm:pt modelId="{A225A12F-1F9A-4AE5-BB03-AED9FFE79A68}" type="sibTrans" cxnId="{25D7BAC3-F3D2-43D0-ABA6-422C9E7638ED}">
      <dgm:prSet/>
      <dgm:spPr/>
      <dgm:t>
        <a:bodyPr/>
        <a:lstStyle/>
        <a:p>
          <a:endParaRPr lang="en-AU" sz="2800"/>
        </a:p>
      </dgm:t>
    </dgm:pt>
    <dgm:pt modelId="{0BA29F10-613E-43D6-B8DB-1F690B824F0F}">
      <dgm:prSet phldrT="[Text]" custT="1"/>
      <dgm:spPr/>
      <dgm:t>
        <a:bodyPr/>
        <a:lstStyle/>
        <a:p>
          <a:r>
            <a:rPr lang="en-AU" sz="2400" dirty="0">
              <a:latin typeface="Arial" panose="020B0604020202020204" pitchFamily="34" charset="0"/>
              <a:cs typeface="Arial" panose="020B0604020202020204" pitchFamily="34" charset="0"/>
            </a:rPr>
            <a:t>Shan Stevens – presenting at Inner Gippsland P&amp;C Forum</a:t>
          </a:r>
        </a:p>
      </dgm:t>
    </dgm:pt>
    <dgm:pt modelId="{4AF80E57-A5B7-488F-84D4-168A86CDC4B9}" type="parTrans" cxnId="{9F91BE66-E837-43E7-8453-B5F72BADF3D9}">
      <dgm:prSet/>
      <dgm:spPr/>
      <dgm:t>
        <a:bodyPr/>
        <a:lstStyle/>
        <a:p>
          <a:endParaRPr lang="en-AU"/>
        </a:p>
      </dgm:t>
    </dgm:pt>
    <dgm:pt modelId="{F3BD4FC9-A9DA-4454-9349-2B91C7816814}" type="sibTrans" cxnId="{9F91BE66-E837-43E7-8453-B5F72BADF3D9}">
      <dgm:prSet/>
      <dgm:spPr/>
      <dgm:t>
        <a:bodyPr/>
        <a:lstStyle/>
        <a:p>
          <a:endParaRPr lang="en-AU"/>
        </a:p>
      </dgm:t>
    </dgm:pt>
    <dgm:pt modelId="{8E404DC5-2BF1-4708-8669-5C0FCC645C78}" type="pres">
      <dgm:prSet presAssocID="{475F2674-0A2B-4BBC-B2A3-C1BA3A743DD3}" presName="linear" presStyleCnt="0">
        <dgm:presLayoutVars>
          <dgm:animLvl val="lvl"/>
          <dgm:resizeHandles val="exact"/>
        </dgm:presLayoutVars>
      </dgm:prSet>
      <dgm:spPr/>
    </dgm:pt>
    <dgm:pt modelId="{A397DA2B-3699-4B0B-BE29-9963C09BF232}" type="pres">
      <dgm:prSet presAssocID="{5B49E2FC-E667-4FCC-8825-916C5C30ECAC}" presName="parentText" presStyleLbl="node1" presStyleIdx="0" presStyleCnt="2" custLinFactY="-6084" custLinFactNeighborX="3562" custLinFactNeighborY="-100000">
        <dgm:presLayoutVars>
          <dgm:chMax val="0"/>
          <dgm:bulletEnabled val="1"/>
        </dgm:presLayoutVars>
      </dgm:prSet>
      <dgm:spPr/>
    </dgm:pt>
    <dgm:pt modelId="{6B877016-CFD4-44C9-B10C-EB8EDDAF07C8}" type="pres">
      <dgm:prSet presAssocID="{5B49E2FC-E667-4FCC-8825-916C5C30ECAC}" presName="childText" presStyleLbl="revTx" presStyleIdx="0" presStyleCnt="2">
        <dgm:presLayoutVars>
          <dgm:bulletEnabled val="1"/>
        </dgm:presLayoutVars>
      </dgm:prSet>
      <dgm:spPr/>
    </dgm:pt>
    <dgm:pt modelId="{8B3B85EE-E5EC-48EA-9175-3CB31F409FC6}" type="pres">
      <dgm:prSet presAssocID="{5E34B914-DA16-446A-BA8C-73C407F03068}" presName="parentText" presStyleLbl="node1" presStyleIdx="1" presStyleCnt="2">
        <dgm:presLayoutVars>
          <dgm:chMax val="0"/>
          <dgm:bulletEnabled val="1"/>
        </dgm:presLayoutVars>
      </dgm:prSet>
      <dgm:spPr/>
    </dgm:pt>
    <dgm:pt modelId="{2A6CA815-4E6C-4FFE-9B7B-621A58ACBD4F}" type="pres">
      <dgm:prSet presAssocID="{5E34B914-DA16-446A-BA8C-73C407F03068}" presName="childText" presStyleLbl="revTx" presStyleIdx="1" presStyleCnt="2" custLinFactNeighborX="713" custLinFactNeighborY="22778">
        <dgm:presLayoutVars>
          <dgm:bulletEnabled val="1"/>
        </dgm:presLayoutVars>
      </dgm:prSet>
      <dgm:spPr/>
    </dgm:pt>
  </dgm:ptLst>
  <dgm:cxnLst>
    <dgm:cxn modelId="{A7D67419-82EF-46BB-BB80-7E6E7D274FCC}" type="presOf" srcId="{0BA29F10-613E-43D6-B8DB-1F690B824F0F}" destId="{2A6CA815-4E6C-4FFE-9B7B-621A58ACBD4F}" srcOrd="0" destOrd="1"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9F01A33-EA4A-4EBE-90DE-BBB621432DBC}" srcId="{5B49E2FC-E667-4FCC-8825-916C5C30ECAC}" destId="{E05D15E3-8E90-4E1D-BD71-288D33BC22D3}" srcOrd="0" destOrd="0" parTransId="{AA939C27-6A37-46A4-B19C-86DCAC74F719}" sibTransId="{4A868C55-20AA-400C-9E9F-9964BB9F37A3}"/>
    <dgm:cxn modelId="{9F91BE66-E837-43E7-8453-B5F72BADF3D9}" srcId="{5E34B914-DA16-446A-BA8C-73C407F03068}" destId="{0BA29F10-613E-43D6-B8DB-1F690B824F0F}" srcOrd="1" destOrd="0" parTransId="{4AF80E57-A5B7-488F-84D4-168A86CDC4B9}" sibTransId="{F3BD4FC9-A9DA-4454-9349-2B91C7816814}"/>
    <dgm:cxn modelId="{D56F7748-EABC-4397-8E1A-AD190650ABB0}" type="presOf" srcId="{475F2674-0A2B-4BBC-B2A3-C1BA3A743DD3}" destId="{8E404DC5-2BF1-4708-8669-5C0FCC645C78}" srcOrd="0" destOrd="0" presId="urn:microsoft.com/office/officeart/2005/8/layout/vList2"/>
    <dgm:cxn modelId="{8A808671-E51C-498B-BCED-A6322FEFE64F}" type="presOf" srcId="{E05D15E3-8E90-4E1D-BD71-288D33BC22D3}" destId="{6B877016-CFD4-44C9-B10C-EB8EDDAF07C8}" srcOrd="0" destOrd="0" presId="urn:microsoft.com/office/officeart/2005/8/layout/vList2"/>
    <dgm:cxn modelId="{65DB6073-6BBE-42AA-B04B-BC93CD817790}" type="presOf" srcId="{5B49E2FC-E667-4FCC-8825-916C5C30ECAC}" destId="{A397DA2B-3699-4B0B-BE29-9963C09BF232}"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56EB06B8-A755-4EC8-9901-599CCCD12B83}" type="presOf" srcId="{F8301B3F-A7CD-40D5-B620-BDB59CE4E8AD}" destId="{2A6CA815-4E6C-4FFE-9B7B-621A58ACBD4F}" srcOrd="0" destOrd="0" presId="urn:microsoft.com/office/officeart/2005/8/layout/vList2"/>
    <dgm:cxn modelId="{25D7BAC3-F3D2-43D0-ABA6-422C9E7638ED}" srcId="{5E34B914-DA16-446A-BA8C-73C407F03068}" destId="{F8301B3F-A7CD-40D5-B620-BDB59CE4E8AD}" srcOrd="0" destOrd="0" parTransId="{C36E8B1C-AC33-45BC-8B4E-EEC982521E1D}" sibTransId="{A225A12F-1F9A-4AE5-BB03-AED9FFE79A68}"/>
    <dgm:cxn modelId="{777729DF-0DD1-4959-BAF4-46C0470599E7}" type="presOf" srcId="{5E34B914-DA16-446A-BA8C-73C407F03068}" destId="{8B3B85EE-E5EC-48EA-9175-3CB31F409FC6}" srcOrd="0" destOrd="0" presId="urn:microsoft.com/office/officeart/2005/8/layout/vList2"/>
    <dgm:cxn modelId="{8019F239-7578-470E-83D2-F2BEA78B20EF}" type="presParOf" srcId="{8E404DC5-2BF1-4708-8669-5C0FCC645C78}" destId="{A397DA2B-3699-4B0B-BE29-9963C09BF232}" srcOrd="0" destOrd="0" presId="urn:microsoft.com/office/officeart/2005/8/layout/vList2"/>
    <dgm:cxn modelId="{0B0178FF-9153-421F-ABB9-394C09C77482}" type="presParOf" srcId="{8E404DC5-2BF1-4708-8669-5C0FCC645C78}" destId="{6B877016-CFD4-44C9-B10C-EB8EDDAF07C8}" srcOrd="1" destOrd="0" presId="urn:microsoft.com/office/officeart/2005/8/layout/vList2"/>
    <dgm:cxn modelId="{868ECAEB-48EF-4145-B933-B020C3513756}" type="presParOf" srcId="{8E404DC5-2BF1-4708-8669-5C0FCC645C78}" destId="{8B3B85EE-E5EC-48EA-9175-3CB31F409FC6}" srcOrd="2" destOrd="0" presId="urn:microsoft.com/office/officeart/2005/8/layout/vList2"/>
    <dgm:cxn modelId="{AB7C1087-777B-417C-B9EB-E9A12D23D0F7}" type="presParOf" srcId="{8E404DC5-2BF1-4708-8669-5C0FCC645C78}" destId="{2A6CA815-4E6C-4FFE-9B7B-621A58ACBD4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AU"/>
        </a:p>
      </dgm:t>
    </dgm:pt>
    <dgm:pt modelId="{5B49E2FC-E667-4FCC-8825-916C5C30ECAC}">
      <dgm:prSet phldrT="[Text]" custT="1"/>
      <dgm:spPr>
        <a:solidFill>
          <a:srgbClr val="8E62A0"/>
        </a:solidFill>
      </dgm:spPr>
      <dgm:t>
        <a:bodyPr/>
        <a:lstStyle/>
        <a:p>
          <a:r>
            <a:rPr lang="en-AU" sz="2800" b="1" dirty="0"/>
            <a:t>           </a:t>
          </a:r>
          <a:r>
            <a:rPr lang="en-AU" sz="3200" b="1" dirty="0">
              <a:latin typeface="+mj-lt"/>
            </a:rPr>
            <a:t>Changes to Family Law</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5E34B914-DA16-446A-BA8C-73C407F03068}">
      <dgm:prSet phldrT="[Text]" custT="1"/>
      <dgm:spPr>
        <a:solidFill>
          <a:srgbClr val="8E62A0"/>
        </a:solidFill>
      </dgm:spPr>
      <dgm:t>
        <a:bodyPr/>
        <a:lstStyle/>
        <a:p>
          <a:r>
            <a:rPr lang="en-AU" sz="2800" b="1" dirty="0"/>
            <a:t>              </a:t>
          </a:r>
          <a:r>
            <a:rPr lang="en-AU" sz="2800" b="1" dirty="0">
              <a:latin typeface="+mj-lt"/>
            </a:rPr>
            <a:t>Victims Compensation</a:t>
          </a:r>
        </a:p>
      </dgm:t>
    </dgm:pt>
    <dgm:pt modelId="{DDDF9E9C-4A52-496F-A053-37A93439167B}" type="sibTrans" cxnId="{751F4E8D-BF36-4AE8-9E90-7D288C5BCE1A}">
      <dgm:prSet/>
      <dgm:spPr/>
      <dgm:t>
        <a:bodyPr/>
        <a:lstStyle/>
        <a:p>
          <a:endParaRPr lang="en-AU" sz="2800"/>
        </a:p>
      </dgm:t>
    </dgm:pt>
    <dgm:pt modelId="{26BC43EC-FAFE-4492-938B-A41D30F45FB1}" type="parTrans" cxnId="{751F4E8D-BF36-4AE8-9E90-7D288C5BCE1A}">
      <dgm:prSet/>
      <dgm:spPr/>
      <dgm:t>
        <a:bodyPr/>
        <a:lstStyle/>
        <a:p>
          <a:endParaRPr lang="en-AU" sz="2800"/>
        </a:p>
      </dgm:t>
    </dgm:pt>
    <dgm:pt modelId="{290F02BD-29DC-48B6-A842-5D01C9A510C3}">
      <dgm:prSet phldrT="[Text]" custT="1"/>
      <dgm:spPr>
        <a:solidFill>
          <a:srgbClr val="8E62A0"/>
        </a:solidFill>
      </dgm:spPr>
      <dgm:t>
        <a:bodyPr/>
        <a:lstStyle/>
        <a:p>
          <a:r>
            <a:rPr lang="en-AU" sz="2800" dirty="0"/>
            <a:t>     </a:t>
          </a:r>
          <a:r>
            <a:rPr lang="en-AU" sz="2800" b="1" dirty="0">
              <a:latin typeface="+mj-lt"/>
            </a:rPr>
            <a:t>Legal issues from Financial Abuse</a:t>
          </a:r>
        </a:p>
      </dgm:t>
    </dgm:pt>
    <dgm:pt modelId="{EF6FBF16-1FC3-482D-9BCA-C669EA69DE01}" type="sibTrans" cxnId="{99C18313-C6E7-4D1D-AFD3-3CE1353DC40B}">
      <dgm:prSet/>
      <dgm:spPr/>
      <dgm:t>
        <a:bodyPr/>
        <a:lstStyle/>
        <a:p>
          <a:endParaRPr lang="en-AU" sz="2800"/>
        </a:p>
      </dgm:t>
    </dgm:pt>
    <dgm:pt modelId="{EEF94E1B-7808-437D-9889-08B55C21B5D0}" type="parTrans" cxnId="{99C18313-C6E7-4D1D-AFD3-3CE1353DC40B}">
      <dgm:prSet/>
      <dgm:spPr/>
      <dgm:t>
        <a:bodyPr/>
        <a:lstStyle/>
        <a:p>
          <a:endParaRPr lang="en-AU" sz="2800"/>
        </a:p>
      </dgm:t>
    </dgm:pt>
    <dgm:pt modelId="{53AA322F-9FD1-49F5-BDFC-AF3D3DB6977C}">
      <dgm:prSet phldrT="[Text]" custT="1"/>
      <dgm:spPr>
        <a:solidFill>
          <a:srgbClr val="8E62A0"/>
        </a:solidFill>
      </dgm:spPr>
      <dgm:t>
        <a:bodyPr/>
        <a:lstStyle/>
        <a:p>
          <a:pPr algn="l"/>
          <a:r>
            <a:rPr lang="en-AU" sz="2200" b="1" dirty="0">
              <a:latin typeface="+mj-lt"/>
            </a:rPr>
            <a:t>	        </a:t>
          </a:r>
          <a:r>
            <a:rPr lang="en-AU" sz="2800" b="1" dirty="0">
              <a:latin typeface="+mj-lt"/>
            </a:rPr>
            <a:t>How to get Help?</a:t>
          </a:r>
        </a:p>
      </dgm:t>
    </dgm:pt>
    <dgm:pt modelId="{5D911032-B3B2-4F61-BD4B-4CCB891B8542}" type="parTrans" cxnId="{0EC93868-D1FB-4281-B016-6097ABF1699D}">
      <dgm:prSet/>
      <dgm:spPr/>
      <dgm:t>
        <a:bodyPr/>
        <a:lstStyle/>
        <a:p>
          <a:endParaRPr lang="en-AU"/>
        </a:p>
      </dgm:t>
    </dgm:pt>
    <dgm:pt modelId="{B318908D-A4A1-491A-918B-609803E6A76D}" type="sibTrans" cxnId="{0EC93868-D1FB-4281-B016-6097ABF1699D}">
      <dgm:prSet/>
      <dgm:spPr/>
      <dgm:t>
        <a:bodyPr/>
        <a:lstStyle/>
        <a:p>
          <a:endParaRPr lang="en-AU"/>
        </a:p>
      </dgm:t>
    </dgm:pt>
    <dgm:pt modelId="{8538AD23-4E74-4F24-BCCD-BB275718A262}" type="pres">
      <dgm:prSet presAssocID="{475F2674-0A2B-4BBC-B2A3-C1BA3A743DD3}" presName="linear" presStyleCnt="0">
        <dgm:presLayoutVars>
          <dgm:animLvl val="lvl"/>
          <dgm:resizeHandles val="exact"/>
        </dgm:presLayoutVars>
      </dgm:prSet>
      <dgm:spPr/>
    </dgm:pt>
    <dgm:pt modelId="{650186D4-568A-49D3-BF4C-CFE95A411601}" type="pres">
      <dgm:prSet presAssocID="{5B49E2FC-E667-4FCC-8825-916C5C30ECAC}" presName="parentText" presStyleLbl="node1" presStyleIdx="0" presStyleCnt="4" custScaleX="87843" custScaleY="92494">
        <dgm:presLayoutVars>
          <dgm:chMax val="0"/>
          <dgm:bulletEnabled val="1"/>
        </dgm:presLayoutVars>
      </dgm:prSet>
      <dgm:spPr/>
    </dgm:pt>
    <dgm:pt modelId="{E171A5A3-3ADD-4599-9A1B-BBD2C6E57461}" type="pres">
      <dgm:prSet presAssocID="{2C12D131-0030-4BA8-AB91-B7D15C2A77D2}" presName="spacer" presStyleCnt="0"/>
      <dgm:spPr/>
    </dgm:pt>
    <dgm:pt modelId="{97267EE0-92A7-4845-B4B3-93D88CE710F2}" type="pres">
      <dgm:prSet presAssocID="{5E34B914-DA16-446A-BA8C-73C407F03068}" presName="parentText" presStyleLbl="node1" presStyleIdx="1" presStyleCnt="4" custScaleX="89702" custScaleY="81421">
        <dgm:presLayoutVars>
          <dgm:chMax val="0"/>
          <dgm:bulletEnabled val="1"/>
        </dgm:presLayoutVars>
      </dgm:prSet>
      <dgm:spPr/>
    </dgm:pt>
    <dgm:pt modelId="{8FD7E929-0EF5-4F13-9B7F-820C8B95C59F}" type="pres">
      <dgm:prSet presAssocID="{DDDF9E9C-4A52-496F-A053-37A93439167B}" presName="spacer" presStyleCnt="0"/>
      <dgm:spPr/>
    </dgm:pt>
    <dgm:pt modelId="{5A0B128A-5254-45C9-BE49-8BB6FE1882AC}" type="pres">
      <dgm:prSet presAssocID="{290F02BD-29DC-48B6-A842-5D01C9A510C3}" presName="parentText" presStyleLbl="node1" presStyleIdx="2" presStyleCnt="4" custScaleX="89459" custScaleY="83900">
        <dgm:presLayoutVars>
          <dgm:chMax val="0"/>
          <dgm:bulletEnabled val="1"/>
        </dgm:presLayoutVars>
      </dgm:prSet>
      <dgm:spPr/>
    </dgm:pt>
    <dgm:pt modelId="{20797057-5C71-478B-B756-58EC4CE7B214}" type="pres">
      <dgm:prSet presAssocID="{EF6FBF16-1FC3-482D-9BCA-C669EA69DE01}" presName="spacer" presStyleCnt="0"/>
      <dgm:spPr/>
    </dgm:pt>
    <dgm:pt modelId="{1EF2A4D6-D0E6-4E35-887E-E421432E2FD9}" type="pres">
      <dgm:prSet presAssocID="{53AA322F-9FD1-49F5-BDFC-AF3D3DB6977C}" presName="parentText" presStyleLbl="node1" presStyleIdx="3" presStyleCnt="4" custScaleX="90268" custScaleY="85832" custLinFactNeighborX="404" custLinFactNeighborY="-15168">
        <dgm:presLayoutVars>
          <dgm:chMax val="0"/>
          <dgm:bulletEnabled val="1"/>
        </dgm:presLayoutVars>
      </dgm:prSet>
      <dgm:spPr/>
    </dgm:pt>
  </dgm:ptLst>
  <dgm:cxnLst>
    <dgm:cxn modelId="{99C18313-C6E7-4D1D-AFD3-3CE1353DC40B}" srcId="{475F2674-0A2B-4BBC-B2A3-C1BA3A743DD3}" destId="{290F02BD-29DC-48B6-A842-5D01C9A510C3}" srcOrd="2" destOrd="0" parTransId="{EEF94E1B-7808-437D-9889-08B55C21B5D0}" sibTransId="{EF6FBF16-1FC3-482D-9BCA-C669EA69DE01}"/>
    <dgm:cxn modelId="{5B208B1B-D399-4255-99A8-2FA09D810233}" type="presOf" srcId="{475F2674-0A2B-4BBC-B2A3-C1BA3A743DD3}" destId="{8538AD23-4E74-4F24-BCCD-BB275718A262}" srcOrd="0" destOrd="0"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EC93868-D1FB-4281-B016-6097ABF1699D}" srcId="{475F2674-0A2B-4BBC-B2A3-C1BA3A743DD3}" destId="{53AA322F-9FD1-49F5-BDFC-AF3D3DB6977C}" srcOrd="3" destOrd="0" parTransId="{5D911032-B3B2-4F61-BD4B-4CCB891B8542}" sibTransId="{B318908D-A4A1-491A-918B-609803E6A76D}"/>
    <dgm:cxn modelId="{0036D688-8E62-479E-97EA-81DD7870D626}" type="presOf" srcId="{5B49E2FC-E667-4FCC-8825-916C5C30ECAC}" destId="{650186D4-568A-49D3-BF4C-CFE95A411601}"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86E17BA2-38A0-4154-96FB-6E84DF6BFEED}" type="presOf" srcId="{290F02BD-29DC-48B6-A842-5D01C9A510C3}" destId="{5A0B128A-5254-45C9-BE49-8BB6FE1882AC}" srcOrd="0" destOrd="0" presId="urn:microsoft.com/office/officeart/2005/8/layout/vList2"/>
    <dgm:cxn modelId="{2A0074D6-2C60-4404-A500-A70515C8F293}" type="presOf" srcId="{53AA322F-9FD1-49F5-BDFC-AF3D3DB6977C}" destId="{1EF2A4D6-D0E6-4E35-887E-E421432E2FD9}" srcOrd="0" destOrd="0" presId="urn:microsoft.com/office/officeart/2005/8/layout/vList2"/>
    <dgm:cxn modelId="{96014AE1-589A-4D8C-A8DE-7C21FA9220F8}" type="presOf" srcId="{5E34B914-DA16-446A-BA8C-73C407F03068}" destId="{97267EE0-92A7-4845-B4B3-93D88CE710F2}" srcOrd="0" destOrd="0" presId="urn:microsoft.com/office/officeart/2005/8/layout/vList2"/>
    <dgm:cxn modelId="{73F130B1-AA4D-4E91-8AE1-4E08AB9BB67A}" type="presParOf" srcId="{8538AD23-4E74-4F24-BCCD-BB275718A262}" destId="{650186D4-568A-49D3-BF4C-CFE95A411601}" srcOrd="0" destOrd="0" presId="urn:microsoft.com/office/officeart/2005/8/layout/vList2"/>
    <dgm:cxn modelId="{B6222E07-4CB1-4E68-853B-6DBA7D3C4BDA}" type="presParOf" srcId="{8538AD23-4E74-4F24-BCCD-BB275718A262}" destId="{E171A5A3-3ADD-4599-9A1B-BBD2C6E57461}" srcOrd="1" destOrd="0" presId="urn:microsoft.com/office/officeart/2005/8/layout/vList2"/>
    <dgm:cxn modelId="{3132A0AB-4697-468A-B79E-23F62D40BF34}" type="presParOf" srcId="{8538AD23-4E74-4F24-BCCD-BB275718A262}" destId="{97267EE0-92A7-4845-B4B3-93D88CE710F2}" srcOrd="2" destOrd="0" presId="urn:microsoft.com/office/officeart/2005/8/layout/vList2"/>
    <dgm:cxn modelId="{6EF7D26D-F2F5-40C8-99C4-4A6F7060A9D7}" type="presParOf" srcId="{8538AD23-4E74-4F24-BCCD-BB275718A262}" destId="{8FD7E929-0EF5-4F13-9B7F-820C8B95C59F}" srcOrd="3" destOrd="0" presId="urn:microsoft.com/office/officeart/2005/8/layout/vList2"/>
    <dgm:cxn modelId="{3F44862A-577D-4DBB-B4E1-DB27752F23AF}" type="presParOf" srcId="{8538AD23-4E74-4F24-BCCD-BB275718A262}" destId="{5A0B128A-5254-45C9-BE49-8BB6FE1882AC}" srcOrd="4" destOrd="0" presId="urn:microsoft.com/office/officeart/2005/8/layout/vList2"/>
    <dgm:cxn modelId="{1BEA9F75-555B-4510-9E00-E4448FDFAA43}" type="presParOf" srcId="{8538AD23-4E74-4F24-BCCD-BB275718A262}" destId="{20797057-5C71-478B-B756-58EC4CE7B214}" srcOrd="5" destOrd="0" presId="urn:microsoft.com/office/officeart/2005/8/layout/vList2"/>
    <dgm:cxn modelId="{9E5D0732-BD22-46E2-90BF-1889A257E3BB}" type="presParOf" srcId="{8538AD23-4E74-4F24-BCCD-BB275718A262}" destId="{1EF2A4D6-D0E6-4E35-887E-E421432E2FD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AU"/>
        </a:p>
      </dgm:t>
    </dgm:pt>
    <dgm:pt modelId="{5B49E2FC-E667-4FCC-8825-916C5C30ECAC}">
      <dgm:prSet phldrT="[Text]" custT="1"/>
      <dgm:spPr>
        <a:solidFill>
          <a:srgbClr val="8E62A0"/>
        </a:solidFill>
      </dgm:spPr>
      <dgm:t>
        <a:bodyPr/>
        <a:lstStyle/>
        <a:p>
          <a:r>
            <a:rPr lang="en-AU" sz="2800" b="1" dirty="0"/>
            <a:t>           </a:t>
          </a:r>
          <a:r>
            <a:rPr lang="en-AU" sz="2800" b="1" dirty="0">
              <a:latin typeface="+mj-lt"/>
            </a:rPr>
            <a:t>Changes to Family Law</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5E34B914-DA16-446A-BA8C-73C407F03068}">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t>             </a:t>
          </a:r>
          <a:r>
            <a:rPr lang="en-AU" sz="3200" b="1" dirty="0">
              <a:latin typeface="+mj-lt"/>
            </a:rPr>
            <a:t>Victims</a:t>
          </a:r>
          <a:r>
            <a:rPr lang="en-AU" sz="2800" b="1" dirty="0">
              <a:latin typeface="+mj-lt"/>
            </a:rPr>
            <a:t> Compensation</a:t>
          </a:r>
        </a:p>
      </dgm:t>
    </dgm:pt>
    <dgm:pt modelId="{DDDF9E9C-4A52-496F-A053-37A93439167B}" type="sibTrans" cxnId="{751F4E8D-BF36-4AE8-9E90-7D288C5BCE1A}">
      <dgm:prSet/>
      <dgm:spPr/>
      <dgm:t>
        <a:bodyPr/>
        <a:lstStyle/>
        <a:p>
          <a:endParaRPr lang="en-AU" sz="2800"/>
        </a:p>
      </dgm:t>
    </dgm:pt>
    <dgm:pt modelId="{26BC43EC-FAFE-4492-938B-A41D30F45FB1}" type="parTrans" cxnId="{751F4E8D-BF36-4AE8-9E90-7D288C5BCE1A}">
      <dgm:prSet/>
      <dgm:spPr/>
      <dgm:t>
        <a:bodyPr/>
        <a:lstStyle/>
        <a:p>
          <a:endParaRPr lang="en-AU" sz="2800"/>
        </a:p>
      </dgm:t>
    </dgm:pt>
    <dgm:pt modelId="{290F02BD-29DC-48B6-A842-5D01C9A510C3}">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dirty="0"/>
            <a:t>    </a:t>
          </a:r>
          <a:r>
            <a:rPr lang="en-AU" sz="2800" b="1" dirty="0">
              <a:latin typeface="Calibri Light" panose="020F0302020204030204" pitchFamily="34" charset="0"/>
              <a:cs typeface="Calibri Light" panose="020F0302020204030204" pitchFamily="34" charset="0"/>
            </a:rPr>
            <a:t>Legal </a:t>
          </a:r>
          <a:r>
            <a:rPr lang="en-AU" sz="3200" b="1" dirty="0">
              <a:latin typeface="Calibri Light" panose="020F0302020204030204" pitchFamily="34" charset="0"/>
              <a:cs typeface="Calibri Light" panose="020F0302020204030204" pitchFamily="34" charset="0"/>
            </a:rPr>
            <a:t>issues</a:t>
          </a:r>
          <a:r>
            <a:rPr lang="en-AU" sz="2800" b="1" dirty="0">
              <a:latin typeface="Calibri Light" panose="020F0302020204030204" pitchFamily="34" charset="0"/>
              <a:cs typeface="Calibri Light" panose="020F0302020204030204" pitchFamily="34" charset="0"/>
            </a:rPr>
            <a:t> from Financial Abuse</a:t>
          </a:r>
        </a:p>
      </dgm:t>
    </dgm:pt>
    <dgm:pt modelId="{EF6FBF16-1FC3-482D-9BCA-C669EA69DE01}" type="sibTrans" cxnId="{99C18313-C6E7-4D1D-AFD3-3CE1353DC40B}">
      <dgm:prSet/>
      <dgm:spPr/>
      <dgm:t>
        <a:bodyPr/>
        <a:lstStyle/>
        <a:p>
          <a:endParaRPr lang="en-AU" sz="2800"/>
        </a:p>
      </dgm:t>
    </dgm:pt>
    <dgm:pt modelId="{EEF94E1B-7808-437D-9889-08B55C21B5D0}" type="parTrans" cxnId="{99C18313-C6E7-4D1D-AFD3-3CE1353DC40B}">
      <dgm:prSet/>
      <dgm:spPr/>
      <dgm:t>
        <a:bodyPr/>
        <a:lstStyle/>
        <a:p>
          <a:endParaRPr lang="en-AU" sz="2800"/>
        </a:p>
      </dgm:t>
    </dgm:pt>
    <dgm:pt modelId="{53AA322F-9FD1-49F5-BDFC-AF3D3DB6977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200" b="1" dirty="0"/>
            <a:t>	      </a:t>
          </a:r>
          <a:r>
            <a:rPr lang="en-AU" sz="3200" b="1" dirty="0">
              <a:latin typeface="+mj-lt"/>
            </a:rPr>
            <a:t>How</a:t>
          </a:r>
          <a:r>
            <a:rPr lang="en-AU" sz="2800" b="1" dirty="0">
              <a:latin typeface="+mj-lt"/>
            </a:rPr>
            <a:t> to get Help?</a:t>
          </a:r>
        </a:p>
      </dgm:t>
    </dgm:pt>
    <dgm:pt modelId="{5D911032-B3B2-4F61-BD4B-4CCB891B8542}" type="parTrans" cxnId="{0EC93868-D1FB-4281-B016-6097ABF1699D}">
      <dgm:prSet/>
      <dgm:spPr/>
      <dgm:t>
        <a:bodyPr/>
        <a:lstStyle/>
        <a:p>
          <a:endParaRPr lang="en-AU"/>
        </a:p>
      </dgm:t>
    </dgm:pt>
    <dgm:pt modelId="{B318908D-A4A1-491A-918B-609803E6A76D}" type="sibTrans" cxnId="{0EC93868-D1FB-4281-B016-6097ABF1699D}">
      <dgm:prSet/>
      <dgm:spPr/>
      <dgm:t>
        <a:bodyPr/>
        <a:lstStyle/>
        <a:p>
          <a:endParaRPr lang="en-AU"/>
        </a:p>
      </dgm:t>
    </dgm:pt>
    <dgm:pt modelId="{8538AD23-4E74-4F24-BCCD-BB275718A262}" type="pres">
      <dgm:prSet presAssocID="{475F2674-0A2B-4BBC-B2A3-C1BA3A743DD3}" presName="linear" presStyleCnt="0">
        <dgm:presLayoutVars>
          <dgm:animLvl val="lvl"/>
          <dgm:resizeHandles val="exact"/>
        </dgm:presLayoutVars>
      </dgm:prSet>
      <dgm:spPr/>
    </dgm:pt>
    <dgm:pt modelId="{650186D4-568A-49D3-BF4C-CFE95A411601}" type="pres">
      <dgm:prSet presAssocID="{5B49E2FC-E667-4FCC-8825-916C5C30ECAC}" presName="parentText" presStyleLbl="node1" presStyleIdx="0" presStyleCnt="4" custScaleX="87843" custScaleY="92494">
        <dgm:presLayoutVars>
          <dgm:chMax val="0"/>
          <dgm:bulletEnabled val="1"/>
        </dgm:presLayoutVars>
      </dgm:prSet>
      <dgm:spPr/>
    </dgm:pt>
    <dgm:pt modelId="{E171A5A3-3ADD-4599-9A1B-BBD2C6E57461}" type="pres">
      <dgm:prSet presAssocID="{2C12D131-0030-4BA8-AB91-B7D15C2A77D2}" presName="spacer" presStyleCnt="0"/>
      <dgm:spPr/>
    </dgm:pt>
    <dgm:pt modelId="{97267EE0-92A7-4845-B4B3-93D88CE710F2}" type="pres">
      <dgm:prSet presAssocID="{5E34B914-DA16-446A-BA8C-73C407F03068}" presName="parentText" presStyleLbl="node1" presStyleIdx="1" presStyleCnt="4" custScaleX="89702" custScaleY="81421">
        <dgm:presLayoutVars>
          <dgm:chMax val="0"/>
          <dgm:bulletEnabled val="1"/>
        </dgm:presLayoutVars>
      </dgm:prSet>
      <dgm:spPr/>
    </dgm:pt>
    <dgm:pt modelId="{8FD7E929-0EF5-4F13-9B7F-820C8B95C59F}" type="pres">
      <dgm:prSet presAssocID="{DDDF9E9C-4A52-496F-A053-37A93439167B}" presName="spacer" presStyleCnt="0"/>
      <dgm:spPr/>
    </dgm:pt>
    <dgm:pt modelId="{5A0B128A-5254-45C9-BE49-8BB6FE1882AC}" type="pres">
      <dgm:prSet presAssocID="{290F02BD-29DC-48B6-A842-5D01C9A510C3}" presName="parentText" presStyleLbl="node1" presStyleIdx="2" presStyleCnt="4" custScaleX="89459" custScaleY="83900">
        <dgm:presLayoutVars>
          <dgm:chMax val="0"/>
          <dgm:bulletEnabled val="1"/>
        </dgm:presLayoutVars>
      </dgm:prSet>
      <dgm:spPr/>
    </dgm:pt>
    <dgm:pt modelId="{20797057-5C71-478B-B756-58EC4CE7B214}" type="pres">
      <dgm:prSet presAssocID="{EF6FBF16-1FC3-482D-9BCA-C669EA69DE01}" presName="spacer" presStyleCnt="0"/>
      <dgm:spPr/>
    </dgm:pt>
    <dgm:pt modelId="{1EF2A4D6-D0E6-4E35-887E-E421432E2FD9}" type="pres">
      <dgm:prSet presAssocID="{53AA322F-9FD1-49F5-BDFC-AF3D3DB6977C}" presName="parentText" presStyleLbl="node1" presStyleIdx="3" presStyleCnt="4" custScaleX="90268" custScaleY="85832" custLinFactNeighborX="404" custLinFactNeighborY="-15168">
        <dgm:presLayoutVars>
          <dgm:chMax val="0"/>
          <dgm:bulletEnabled val="1"/>
        </dgm:presLayoutVars>
      </dgm:prSet>
      <dgm:spPr/>
    </dgm:pt>
  </dgm:ptLst>
  <dgm:cxnLst>
    <dgm:cxn modelId="{99C18313-C6E7-4D1D-AFD3-3CE1353DC40B}" srcId="{475F2674-0A2B-4BBC-B2A3-C1BA3A743DD3}" destId="{290F02BD-29DC-48B6-A842-5D01C9A510C3}" srcOrd="2" destOrd="0" parTransId="{EEF94E1B-7808-437D-9889-08B55C21B5D0}" sibTransId="{EF6FBF16-1FC3-482D-9BCA-C669EA69DE01}"/>
    <dgm:cxn modelId="{5B208B1B-D399-4255-99A8-2FA09D810233}" type="presOf" srcId="{475F2674-0A2B-4BBC-B2A3-C1BA3A743DD3}" destId="{8538AD23-4E74-4F24-BCCD-BB275718A262}" srcOrd="0" destOrd="0"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EC93868-D1FB-4281-B016-6097ABF1699D}" srcId="{475F2674-0A2B-4BBC-B2A3-C1BA3A743DD3}" destId="{53AA322F-9FD1-49F5-BDFC-AF3D3DB6977C}" srcOrd="3" destOrd="0" parTransId="{5D911032-B3B2-4F61-BD4B-4CCB891B8542}" sibTransId="{B318908D-A4A1-491A-918B-609803E6A76D}"/>
    <dgm:cxn modelId="{0036D688-8E62-479E-97EA-81DD7870D626}" type="presOf" srcId="{5B49E2FC-E667-4FCC-8825-916C5C30ECAC}" destId="{650186D4-568A-49D3-BF4C-CFE95A411601}"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86E17BA2-38A0-4154-96FB-6E84DF6BFEED}" type="presOf" srcId="{290F02BD-29DC-48B6-A842-5D01C9A510C3}" destId="{5A0B128A-5254-45C9-BE49-8BB6FE1882AC}" srcOrd="0" destOrd="0" presId="urn:microsoft.com/office/officeart/2005/8/layout/vList2"/>
    <dgm:cxn modelId="{2A0074D6-2C60-4404-A500-A70515C8F293}" type="presOf" srcId="{53AA322F-9FD1-49F5-BDFC-AF3D3DB6977C}" destId="{1EF2A4D6-D0E6-4E35-887E-E421432E2FD9}" srcOrd="0" destOrd="0" presId="urn:microsoft.com/office/officeart/2005/8/layout/vList2"/>
    <dgm:cxn modelId="{96014AE1-589A-4D8C-A8DE-7C21FA9220F8}" type="presOf" srcId="{5E34B914-DA16-446A-BA8C-73C407F03068}" destId="{97267EE0-92A7-4845-B4B3-93D88CE710F2}" srcOrd="0" destOrd="0" presId="urn:microsoft.com/office/officeart/2005/8/layout/vList2"/>
    <dgm:cxn modelId="{73F130B1-AA4D-4E91-8AE1-4E08AB9BB67A}" type="presParOf" srcId="{8538AD23-4E74-4F24-BCCD-BB275718A262}" destId="{650186D4-568A-49D3-BF4C-CFE95A411601}" srcOrd="0" destOrd="0" presId="urn:microsoft.com/office/officeart/2005/8/layout/vList2"/>
    <dgm:cxn modelId="{B6222E07-4CB1-4E68-853B-6DBA7D3C4BDA}" type="presParOf" srcId="{8538AD23-4E74-4F24-BCCD-BB275718A262}" destId="{E171A5A3-3ADD-4599-9A1B-BBD2C6E57461}" srcOrd="1" destOrd="0" presId="urn:microsoft.com/office/officeart/2005/8/layout/vList2"/>
    <dgm:cxn modelId="{3132A0AB-4697-468A-B79E-23F62D40BF34}" type="presParOf" srcId="{8538AD23-4E74-4F24-BCCD-BB275718A262}" destId="{97267EE0-92A7-4845-B4B3-93D88CE710F2}" srcOrd="2" destOrd="0" presId="urn:microsoft.com/office/officeart/2005/8/layout/vList2"/>
    <dgm:cxn modelId="{6EF7D26D-F2F5-40C8-99C4-4A6F7060A9D7}" type="presParOf" srcId="{8538AD23-4E74-4F24-BCCD-BB275718A262}" destId="{8FD7E929-0EF5-4F13-9B7F-820C8B95C59F}" srcOrd="3" destOrd="0" presId="urn:microsoft.com/office/officeart/2005/8/layout/vList2"/>
    <dgm:cxn modelId="{3F44862A-577D-4DBB-B4E1-DB27752F23AF}" type="presParOf" srcId="{8538AD23-4E74-4F24-BCCD-BB275718A262}" destId="{5A0B128A-5254-45C9-BE49-8BB6FE1882AC}" srcOrd="4" destOrd="0" presId="urn:microsoft.com/office/officeart/2005/8/layout/vList2"/>
    <dgm:cxn modelId="{1BEA9F75-555B-4510-9E00-E4448FDFAA43}" type="presParOf" srcId="{8538AD23-4E74-4F24-BCCD-BB275718A262}" destId="{20797057-5C71-478B-B756-58EC4CE7B214}" srcOrd="5" destOrd="0" presId="urn:microsoft.com/office/officeart/2005/8/layout/vList2"/>
    <dgm:cxn modelId="{9E5D0732-BD22-46E2-90BF-1889A257E3BB}" type="presParOf" srcId="{8538AD23-4E74-4F24-BCCD-BB275718A262}" destId="{1EF2A4D6-D0E6-4E35-887E-E421432E2FD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AU"/>
        </a:p>
      </dgm:t>
    </dgm:pt>
    <dgm:pt modelId="{5B49E2FC-E667-4FCC-8825-916C5C30ECA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latin typeface="Calibri Light" panose="020F0302020204030204" pitchFamily="34" charset="0"/>
              <a:cs typeface="Calibri Light" panose="020F0302020204030204" pitchFamily="34" charset="0"/>
            </a:rPr>
            <a:t>              </a:t>
          </a:r>
          <a:r>
            <a:rPr lang="en-AU" sz="3200" b="1" dirty="0">
              <a:latin typeface="Calibri Light" panose="020F0302020204030204" pitchFamily="34" charset="0"/>
              <a:cs typeface="Calibri Light" panose="020F0302020204030204" pitchFamily="34" charset="0"/>
            </a:rPr>
            <a:t>Changes</a:t>
          </a:r>
          <a:r>
            <a:rPr lang="en-AU" sz="2800" b="1" dirty="0">
              <a:latin typeface="Calibri Light" panose="020F0302020204030204" pitchFamily="34" charset="0"/>
              <a:cs typeface="Calibri Light" panose="020F0302020204030204" pitchFamily="34" charset="0"/>
            </a:rPr>
            <a:t> to Family Law</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5E34B914-DA16-446A-BA8C-73C407F03068}">
      <dgm:prSet phldrT="[Text]" custT="1"/>
      <dgm:spPr>
        <a:solidFill>
          <a:srgbClr val="8E62A0"/>
        </a:solidFill>
      </dgm:spPr>
      <dgm:t>
        <a:bodyPr/>
        <a:lstStyle/>
        <a:p>
          <a:r>
            <a:rPr lang="en-AU" sz="2800" b="1" dirty="0"/>
            <a:t>                </a:t>
          </a:r>
          <a:r>
            <a:rPr lang="en-AU" sz="3200" b="1" dirty="0">
              <a:latin typeface="+mj-lt"/>
            </a:rPr>
            <a:t>Victims</a:t>
          </a:r>
          <a:r>
            <a:rPr lang="en-AU" sz="2800" b="1" dirty="0">
              <a:latin typeface="+mj-lt"/>
            </a:rPr>
            <a:t> Compensation</a:t>
          </a:r>
        </a:p>
      </dgm:t>
    </dgm:pt>
    <dgm:pt modelId="{DDDF9E9C-4A52-496F-A053-37A93439167B}" type="sibTrans" cxnId="{751F4E8D-BF36-4AE8-9E90-7D288C5BCE1A}">
      <dgm:prSet/>
      <dgm:spPr/>
      <dgm:t>
        <a:bodyPr/>
        <a:lstStyle/>
        <a:p>
          <a:endParaRPr lang="en-AU" sz="2800"/>
        </a:p>
      </dgm:t>
    </dgm:pt>
    <dgm:pt modelId="{26BC43EC-FAFE-4492-938B-A41D30F45FB1}" type="parTrans" cxnId="{751F4E8D-BF36-4AE8-9E90-7D288C5BCE1A}">
      <dgm:prSet/>
      <dgm:spPr/>
      <dgm:t>
        <a:bodyPr/>
        <a:lstStyle/>
        <a:p>
          <a:endParaRPr lang="en-AU" sz="2800"/>
        </a:p>
      </dgm:t>
    </dgm:pt>
    <dgm:pt modelId="{290F02BD-29DC-48B6-A842-5D01C9A510C3}">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dirty="0"/>
            <a:t>     </a:t>
          </a:r>
          <a:r>
            <a:rPr lang="en-AU" sz="2800" b="1" dirty="0">
              <a:latin typeface="Calibri Light" panose="020F0302020204030204" pitchFamily="34" charset="0"/>
              <a:cs typeface="Calibri Light" panose="020F0302020204030204" pitchFamily="34" charset="0"/>
            </a:rPr>
            <a:t>Legal </a:t>
          </a:r>
          <a:r>
            <a:rPr lang="en-AU" sz="3200" b="1" dirty="0">
              <a:latin typeface="Calibri Light" panose="020F0302020204030204" pitchFamily="34" charset="0"/>
              <a:cs typeface="Calibri Light" panose="020F0302020204030204" pitchFamily="34" charset="0"/>
            </a:rPr>
            <a:t>issues</a:t>
          </a:r>
          <a:r>
            <a:rPr lang="en-AU" sz="2800" b="1" dirty="0">
              <a:latin typeface="Calibri Light" panose="020F0302020204030204" pitchFamily="34" charset="0"/>
              <a:cs typeface="Calibri Light" panose="020F0302020204030204" pitchFamily="34" charset="0"/>
            </a:rPr>
            <a:t> from Financial Abuse</a:t>
          </a:r>
        </a:p>
      </dgm:t>
    </dgm:pt>
    <dgm:pt modelId="{EF6FBF16-1FC3-482D-9BCA-C669EA69DE01}" type="sibTrans" cxnId="{99C18313-C6E7-4D1D-AFD3-3CE1353DC40B}">
      <dgm:prSet/>
      <dgm:spPr/>
      <dgm:t>
        <a:bodyPr/>
        <a:lstStyle/>
        <a:p>
          <a:endParaRPr lang="en-AU" sz="2800"/>
        </a:p>
      </dgm:t>
    </dgm:pt>
    <dgm:pt modelId="{EEF94E1B-7808-437D-9889-08B55C21B5D0}" type="parTrans" cxnId="{99C18313-C6E7-4D1D-AFD3-3CE1353DC40B}">
      <dgm:prSet/>
      <dgm:spPr/>
      <dgm:t>
        <a:bodyPr/>
        <a:lstStyle/>
        <a:p>
          <a:endParaRPr lang="en-AU" sz="2800"/>
        </a:p>
      </dgm:t>
    </dgm:pt>
    <dgm:pt modelId="{53AA322F-9FD1-49F5-BDFC-AF3D3DB6977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200" b="1" dirty="0"/>
            <a:t>	       </a:t>
          </a:r>
          <a:r>
            <a:rPr lang="en-AU" sz="2800" b="1" dirty="0">
              <a:latin typeface="+mj-lt"/>
            </a:rPr>
            <a:t>How to </a:t>
          </a:r>
          <a:r>
            <a:rPr lang="en-AU" sz="3200" b="1" dirty="0">
              <a:latin typeface="+mj-lt"/>
            </a:rPr>
            <a:t>get</a:t>
          </a:r>
          <a:r>
            <a:rPr lang="en-AU" sz="2800" b="1" dirty="0">
              <a:latin typeface="+mj-lt"/>
            </a:rPr>
            <a:t> Help?</a:t>
          </a:r>
        </a:p>
      </dgm:t>
    </dgm:pt>
    <dgm:pt modelId="{5D911032-B3B2-4F61-BD4B-4CCB891B8542}" type="parTrans" cxnId="{0EC93868-D1FB-4281-B016-6097ABF1699D}">
      <dgm:prSet/>
      <dgm:spPr/>
      <dgm:t>
        <a:bodyPr/>
        <a:lstStyle/>
        <a:p>
          <a:endParaRPr lang="en-AU"/>
        </a:p>
      </dgm:t>
    </dgm:pt>
    <dgm:pt modelId="{B318908D-A4A1-491A-918B-609803E6A76D}" type="sibTrans" cxnId="{0EC93868-D1FB-4281-B016-6097ABF1699D}">
      <dgm:prSet/>
      <dgm:spPr/>
      <dgm:t>
        <a:bodyPr/>
        <a:lstStyle/>
        <a:p>
          <a:endParaRPr lang="en-AU"/>
        </a:p>
      </dgm:t>
    </dgm:pt>
    <dgm:pt modelId="{8538AD23-4E74-4F24-BCCD-BB275718A262}" type="pres">
      <dgm:prSet presAssocID="{475F2674-0A2B-4BBC-B2A3-C1BA3A743DD3}" presName="linear" presStyleCnt="0">
        <dgm:presLayoutVars>
          <dgm:animLvl val="lvl"/>
          <dgm:resizeHandles val="exact"/>
        </dgm:presLayoutVars>
      </dgm:prSet>
      <dgm:spPr/>
    </dgm:pt>
    <dgm:pt modelId="{650186D4-568A-49D3-BF4C-CFE95A411601}" type="pres">
      <dgm:prSet presAssocID="{5B49E2FC-E667-4FCC-8825-916C5C30ECAC}" presName="parentText" presStyleLbl="node1" presStyleIdx="0" presStyleCnt="4" custScaleX="87843" custScaleY="92494">
        <dgm:presLayoutVars>
          <dgm:chMax val="0"/>
          <dgm:bulletEnabled val="1"/>
        </dgm:presLayoutVars>
      </dgm:prSet>
      <dgm:spPr/>
    </dgm:pt>
    <dgm:pt modelId="{E171A5A3-3ADD-4599-9A1B-BBD2C6E57461}" type="pres">
      <dgm:prSet presAssocID="{2C12D131-0030-4BA8-AB91-B7D15C2A77D2}" presName="spacer" presStyleCnt="0"/>
      <dgm:spPr/>
    </dgm:pt>
    <dgm:pt modelId="{97267EE0-92A7-4845-B4B3-93D88CE710F2}" type="pres">
      <dgm:prSet presAssocID="{5E34B914-DA16-446A-BA8C-73C407F03068}" presName="parentText" presStyleLbl="node1" presStyleIdx="1" presStyleCnt="4" custScaleX="89702" custScaleY="81421">
        <dgm:presLayoutVars>
          <dgm:chMax val="0"/>
          <dgm:bulletEnabled val="1"/>
        </dgm:presLayoutVars>
      </dgm:prSet>
      <dgm:spPr/>
    </dgm:pt>
    <dgm:pt modelId="{8FD7E929-0EF5-4F13-9B7F-820C8B95C59F}" type="pres">
      <dgm:prSet presAssocID="{DDDF9E9C-4A52-496F-A053-37A93439167B}" presName="spacer" presStyleCnt="0"/>
      <dgm:spPr/>
    </dgm:pt>
    <dgm:pt modelId="{5A0B128A-5254-45C9-BE49-8BB6FE1882AC}" type="pres">
      <dgm:prSet presAssocID="{290F02BD-29DC-48B6-A842-5D01C9A510C3}" presName="parentText" presStyleLbl="node1" presStyleIdx="2" presStyleCnt="4" custScaleX="89459" custScaleY="83900">
        <dgm:presLayoutVars>
          <dgm:chMax val="0"/>
          <dgm:bulletEnabled val="1"/>
        </dgm:presLayoutVars>
      </dgm:prSet>
      <dgm:spPr/>
    </dgm:pt>
    <dgm:pt modelId="{20797057-5C71-478B-B756-58EC4CE7B214}" type="pres">
      <dgm:prSet presAssocID="{EF6FBF16-1FC3-482D-9BCA-C669EA69DE01}" presName="spacer" presStyleCnt="0"/>
      <dgm:spPr/>
    </dgm:pt>
    <dgm:pt modelId="{1EF2A4D6-D0E6-4E35-887E-E421432E2FD9}" type="pres">
      <dgm:prSet presAssocID="{53AA322F-9FD1-49F5-BDFC-AF3D3DB6977C}" presName="parentText" presStyleLbl="node1" presStyleIdx="3" presStyleCnt="4" custScaleX="90268" custScaleY="85832" custLinFactNeighborX="404" custLinFactNeighborY="-15168">
        <dgm:presLayoutVars>
          <dgm:chMax val="0"/>
          <dgm:bulletEnabled val="1"/>
        </dgm:presLayoutVars>
      </dgm:prSet>
      <dgm:spPr/>
    </dgm:pt>
  </dgm:ptLst>
  <dgm:cxnLst>
    <dgm:cxn modelId="{99C18313-C6E7-4D1D-AFD3-3CE1353DC40B}" srcId="{475F2674-0A2B-4BBC-B2A3-C1BA3A743DD3}" destId="{290F02BD-29DC-48B6-A842-5D01C9A510C3}" srcOrd="2" destOrd="0" parTransId="{EEF94E1B-7808-437D-9889-08B55C21B5D0}" sibTransId="{EF6FBF16-1FC3-482D-9BCA-C669EA69DE01}"/>
    <dgm:cxn modelId="{5B208B1B-D399-4255-99A8-2FA09D810233}" type="presOf" srcId="{475F2674-0A2B-4BBC-B2A3-C1BA3A743DD3}" destId="{8538AD23-4E74-4F24-BCCD-BB275718A262}" srcOrd="0" destOrd="0"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EC93868-D1FB-4281-B016-6097ABF1699D}" srcId="{475F2674-0A2B-4BBC-B2A3-C1BA3A743DD3}" destId="{53AA322F-9FD1-49F5-BDFC-AF3D3DB6977C}" srcOrd="3" destOrd="0" parTransId="{5D911032-B3B2-4F61-BD4B-4CCB891B8542}" sibTransId="{B318908D-A4A1-491A-918B-609803E6A76D}"/>
    <dgm:cxn modelId="{0036D688-8E62-479E-97EA-81DD7870D626}" type="presOf" srcId="{5B49E2FC-E667-4FCC-8825-916C5C30ECAC}" destId="{650186D4-568A-49D3-BF4C-CFE95A411601}"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86E17BA2-38A0-4154-96FB-6E84DF6BFEED}" type="presOf" srcId="{290F02BD-29DC-48B6-A842-5D01C9A510C3}" destId="{5A0B128A-5254-45C9-BE49-8BB6FE1882AC}" srcOrd="0" destOrd="0" presId="urn:microsoft.com/office/officeart/2005/8/layout/vList2"/>
    <dgm:cxn modelId="{2A0074D6-2C60-4404-A500-A70515C8F293}" type="presOf" srcId="{53AA322F-9FD1-49F5-BDFC-AF3D3DB6977C}" destId="{1EF2A4D6-D0E6-4E35-887E-E421432E2FD9}" srcOrd="0" destOrd="0" presId="urn:microsoft.com/office/officeart/2005/8/layout/vList2"/>
    <dgm:cxn modelId="{96014AE1-589A-4D8C-A8DE-7C21FA9220F8}" type="presOf" srcId="{5E34B914-DA16-446A-BA8C-73C407F03068}" destId="{97267EE0-92A7-4845-B4B3-93D88CE710F2}" srcOrd="0" destOrd="0" presId="urn:microsoft.com/office/officeart/2005/8/layout/vList2"/>
    <dgm:cxn modelId="{73F130B1-AA4D-4E91-8AE1-4E08AB9BB67A}" type="presParOf" srcId="{8538AD23-4E74-4F24-BCCD-BB275718A262}" destId="{650186D4-568A-49D3-BF4C-CFE95A411601}" srcOrd="0" destOrd="0" presId="urn:microsoft.com/office/officeart/2005/8/layout/vList2"/>
    <dgm:cxn modelId="{B6222E07-4CB1-4E68-853B-6DBA7D3C4BDA}" type="presParOf" srcId="{8538AD23-4E74-4F24-BCCD-BB275718A262}" destId="{E171A5A3-3ADD-4599-9A1B-BBD2C6E57461}" srcOrd="1" destOrd="0" presId="urn:microsoft.com/office/officeart/2005/8/layout/vList2"/>
    <dgm:cxn modelId="{3132A0AB-4697-468A-B79E-23F62D40BF34}" type="presParOf" srcId="{8538AD23-4E74-4F24-BCCD-BB275718A262}" destId="{97267EE0-92A7-4845-B4B3-93D88CE710F2}" srcOrd="2" destOrd="0" presId="urn:microsoft.com/office/officeart/2005/8/layout/vList2"/>
    <dgm:cxn modelId="{6EF7D26D-F2F5-40C8-99C4-4A6F7060A9D7}" type="presParOf" srcId="{8538AD23-4E74-4F24-BCCD-BB275718A262}" destId="{8FD7E929-0EF5-4F13-9B7F-820C8B95C59F}" srcOrd="3" destOrd="0" presId="urn:microsoft.com/office/officeart/2005/8/layout/vList2"/>
    <dgm:cxn modelId="{3F44862A-577D-4DBB-B4E1-DB27752F23AF}" type="presParOf" srcId="{8538AD23-4E74-4F24-BCCD-BB275718A262}" destId="{5A0B128A-5254-45C9-BE49-8BB6FE1882AC}" srcOrd="4" destOrd="0" presId="urn:microsoft.com/office/officeart/2005/8/layout/vList2"/>
    <dgm:cxn modelId="{1BEA9F75-555B-4510-9E00-E4448FDFAA43}" type="presParOf" srcId="{8538AD23-4E74-4F24-BCCD-BB275718A262}" destId="{20797057-5C71-478B-B756-58EC4CE7B214}" srcOrd="5" destOrd="0" presId="urn:microsoft.com/office/officeart/2005/8/layout/vList2"/>
    <dgm:cxn modelId="{9E5D0732-BD22-46E2-90BF-1889A257E3BB}" type="presParOf" srcId="{8538AD23-4E74-4F24-BCCD-BB275718A262}" destId="{1EF2A4D6-D0E6-4E35-887E-E421432E2FD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AU"/>
        </a:p>
      </dgm:t>
    </dgm:pt>
    <dgm:pt modelId="{5B49E2FC-E667-4FCC-8825-916C5C30ECA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latin typeface="Calibri Light" panose="020F0302020204030204" pitchFamily="34" charset="0"/>
              <a:cs typeface="Calibri Light" panose="020F0302020204030204" pitchFamily="34" charset="0"/>
            </a:rPr>
            <a:t>              </a:t>
          </a:r>
          <a:r>
            <a:rPr lang="en-AU" sz="3200" b="1" dirty="0">
              <a:latin typeface="Calibri Light" panose="020F0302020204030204" pitchFamily="34" charset="0"/>
              <a:cs typeface="Calibri Light" panose="020F0302020204030204" pitchFamily="34" charset="0"/>
            </a:rPr>
            <a:t>Changes</a:t>
          </a:r>
          <a:r>
            <a:rPr lang="en-AU" sz="2800" b="1" dirty="0">
              <a:latin typeface="Calibri Light" panose="020F0302020204030204" pitchFamily="34" charset="0"/>
              <a:cs typeface="Calibri Light" panose="020F0302020204030204" pitchFamily="34" charset="0"/>
            </a:rPr>
            <a:t> to Family Law</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5E34B914-DA16-446A-BA8C-73C407F03068}">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t>                </a:t>
          </a:r>
          <a:r>
            <a:rPr lang="en-AU" sz="3200" b="1" dirty="0">
              <a:latin typeface="+mj-lt"/>
            </a:rPr>
            <a:t>Victims</a:t>
          </a:r>
          <a:r>
            <a:rPr lang="en-AU" sz="2800" b="1" dirty="0">
              <a:latin typeface="+mj-lt"/>
            </a:rPr>
            <a:t> Compensation</a:t>
          </a:r>
        </a:p>
      </dgm:t>
    </dgm:pt>
    <dgm:pt modelId="{DDDF9E9C-4A52-496F-A053-37A93439167B}" type="sibTrans" cxnId="{751F4E8D-BF36-4AE8-9E90-7D288C5BCE1A}">
      <dgm:prSet/>
      <dgm:spPr/>
      <dgm:t>
        <a:bodyPr/>
        <a:lstStyle/>
        <a:p>
          <a:endParaRPr lang="en-AU" sz="2800"/>
        </a:p>
      </dgm:t>
    </dgm:pt>
    <dgm:pt modelId="{26BC43EC-FAFE-4492-938B-A41D30F45FB1}" type="parTrans" cxnId="{751F4E8D-BF36-4AE8-9E90-7D288C5BCE1A}">
      <dgm:prSet/>
      <dgm:spPr/>
      <dgm:t>
        <a:bodyPr/>
        <a:lstStyle/>
        <a:p>
          <a:endParaRPr lang="en-AU" sz="2800"/>
        </a:p>
      </dgm:t>
    </dgm:pt>
    <dgm:pt modelId="{290F02BD-29DC-48B6-A842-5D01C9A510C3}">
      <dgm:prSet phldrT="[Text]" custT="1"/>
      <dgm:spPr>
        <a:solidFill>
          <a:srgbClr val="8E62A0"/>
        </a:solidFill>
      </dgm:spPr>
      <dgm:t>
        <a:bodyPr/>
        <a:lstStyle/>
        <a:p>
          <a:r>
            <a:rPr lang="en-AU" sz="2800" dirty="0"/>
            <a:t>     </a:t>
          </a:r>
          <a:r>
            <a:rPr lang="en-AU" sz="3200" b="1" dirty="0">
              <a:latin typeface="Calibri Light" panose="020F0302020204030204" pitchFamily="34" charset="0"/>
              <a:cs typeface="Calibri Light" panose="020F0302020204030204" pitchFamily="34" charset="0"/>
            </a:rPr>
            <a:t>Legal</a:t>
          </a:r>
          <a:r>
            <a:rPr lang="en-AU" sz="2800" b="1" dirty="0">
              <a:latin typeface="Calibri Light" panose="020F0302020204030204" pitchFamily="34" charset="0"/>
              <a:cs typeface="Calibri Light" panose="020F0302020204030204" pitchFamily="34" charset="0"/>
            </a:rPr>
            <a:t> issues from Financial Abuse</a:t>
          </a:r>
        </a:p>
      </dgm:t>
    </dgm:pt>
    <dgm:pt modelId="{EF6FBF16-1FC3-482D-9BCA-C669EA69DE01}" type="sibTrans" cxnId="{99C18313-C6E7-4D1D-AFD3-3CE1353DC40B}">
      <dgm:prSet/>
      <dgm:spPr/>
      <dgm:t>
        <a:bodyPr/>
        <a:lstStyle/>
        <a:p>
          <a:endParaRPr lang="en-AU" sz="2800"/>
        </a:p>
      </dgm:t>
    </dgm:pt>
    <dgm:pt modelId="{EEF94E1B-7808-437D-9889-08B55C21B5D0}" type="parTrans" cxnId="{99C18313-C6E7-4D1D-AFD3-3CE1353DC40B}">
      <dgm:prSet/>
      <dgm:spPr/>
      <dgm:t>
        <a:bodyPr/>
        <a:lstStyle/>
        <a:p>
          <a:endParaRPr lang="en-AU" sz="2800"/>
        </a:p>
      </dgm:t>
    </dgm:pt>
    <dgm:pt modelId="{53AA322F-9FD1-49F5-BDFC-AF3D3DB6977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200" b="1" dirty="0"/>
            <a:t>	       </a:t>
          </a:r>
          <a:r>
            <a:rPr lang="en-AU" sz="3200" b="1" dirty="0">
              <a:latin typeface="+mj-lt"/>
            </a:rPr>
            <a:t>How</a:t>
          </a:r>
          <a:r>
            <a:rPr lang="en-AU" sz="2800" b="1" dirty="0">
              <a:latin typeface="+mj-lt"/>
            </a:rPr>
            <a:t> to get Help?</a:t>
          </a:r>
        </a:p>
      </dgm:t>
    </dgm:pt>
    <dgm:pt modelId="{5D911032-B3B2-4F61-BD4B-4CCB891B8542}" type="parTrans" cxnId="{0EC93868-D1FB-4281-B016-6097ABF1699D}">
      <dgm:prSet/>
      <dgm:spPr/>
      <dgm:t>
        <a:bodyPr/>
        <a:lstStyle/>
        <a:p>
          <a:endParaRPr lang="en-AU"/>
        </a:p>
      </dgm:t>
    </dgm:pt>
    <dgm:pt modelId="{B318908D-A4A1-491A-918B-609803E6A76D}" type="sibTrans" cxnId="{0EC93868-D1FB-4281-B016-6097ABF1699D}">
      <dgm:prSet/>
      <dgm:spPr/>
      <dgm:t>
        <a:bodyPr/>
        <a:lstStyle/>
        <a:p>
          <a:endParaRPr lang="en-AU"/>
        </a:p>
      </dgm:t>
    </dgm:pt>
    <dgm:pt modelId="{8538AD23-4E74-4F24-BCCD-BB275718A262}" type="pres">
      <dgm:prSet presAssocID="{475F2674-0A2B-4BBC-B2A3-C1BA3A743DD3}" presName="linear" presStyleCnt="0">
        <dgm:presLayoutVars>
          <dgm:animLvl val="lvl"/>
          <dgm:resizeHandles val="exact"/>
        </dgm:presLayoutVars>
      </dgm:prSet>
      <dgm:spPr/>
    </dgm:pt>
    <dgm:pt modelId="{650186D4-568A-49D3-BF4C-CFE95A411601}" type="pres">
      <dgm:prSet presAssocID="{5B49E2FC-E667-4FCC-8825-916C5C30ECAC}" presName="parentText" presStyleLbl="node1" presStyleIdx="0" presStyleCnt="4" custScaleX="87843" custScaleY="92494">
        <dgm:presLayoutVars>
          <dgm:chMax val="0"/>
          <dgm:bulletEnabled val="1"/>
        </dgm:presLayoutVars>
      </dgm:prSet>
      <dgm:spPr/>
    </dgm:pt>
    <dgm:pt modelId="{E171A5A3-3ADD-4599-9A1B-BBD2C6E57461}" type="pres">
      <dgm:prSet presAssocID="{2C12D131-0030-4BA8-AB91-B7D15C2A77D2}" presName="spacer" presStyleCnt="0"/>
      <dgm:spPr/>
    </dgm:pt>
    <dgm:pt modelId="{97267EE0-92A7-4845-B4B3-93D88CE710F2}" type="pres">
      <dgm:prSet presAssocID="{5E34B914-DA16-446A-BA8C-73C407F03068}" presName="parentText" presStyleLbl="node1" presStyleIdx="1" presStyleCnt="4" custScaleX="89702" custScaleY="81421">
        <dgm:presLayoutVars>
          <dgm:chMax val="0"/>
          <dgm:bulletEnabled val="1"/>
        </dgm:presLayoutVars>
      </dgm:prSet>
      <dgm:spPr/>
    </dgm:pt>
    <dgm:pt modelId="{8FD7E929-0EF5-4F13-9B7F-820C8B95C59F}" type="pres">
      <dgm:prSet presAssocID="{DDDF9E9C-4A52-496F-A053-37A93439167B}" presName="spacer" presStyleCnt="0"/>
      <dgm:spPr/>
    </dgm:pt>
    <dgm:pt modelId="{5A0B128A-5254-45C9-BE49-8BB6FE1882AC}" type="pres">
      <dgm:prSet presAssocID="{290F02BD-29DC-48B6-A842-5D01C9A510C3}" presName="parentText" presStyleLbl="node1" presStyleIdx="2" presStyleCnt="4" custScaleX="89459" custScaleY="83900">
        <dgm:presLayoutVars>
          <dgm:chMax val="0"/>
          <dgm:bulletEnabled val="1"/>
        </dgm:presLayoutVars>
      </dgm:prSet>
      <dgm:spPr/>
    </dgm:pt>
    <dgm:pt modelId="{20797057-5C71-478B-B756-58EC4CE7B214}" type="pres">
      <dgm:prSet presAssocID="{EF6FBF16-1FC3-482D-9BCA-C669EA69DE01}" presName="spacer" presStyleCnt="0"/>
      <dgm:spPr/>
    </dgm:pt>
    <dgm:pt modelId="{1EF2A4D6-D0E6-4E35-887E-E421432E2FD9}" type="pres">
      <dgm:prSet presAssocID="{53AA322F-9FD1-49F5-BDFC-AF3D3DB6977C}" presName="parentText" presStyleLbl="node1" presStyleIdx="3" presStyleCnt="4" custScaleX="90268" custScaleY="85832" custLinFactNeighborX="404" custLinFactNeighborY="-15168">
        <dgm:presLayoutVars>
          <dgm:chMax val="0"/>
          <dgm:bulletEnabled val="1"/>
        </dgm:presLayoutVars>
      </dgm:prSet>
      <dgm:spPr/>
    </dgm:pt>
  </dgm:ptLst>
  <dgm:cxnLst>
    <dgm:cxn modelId="{99C18313-C6E7-4D1D-AFD3-3CE1353DC40B}" srcId="{475F2674-0A2B-4BBC-B2A3-C1BA3A743DD3}" destId="{290F02BD-29DC-48B6-A842-5D01C9A510C3}" srcOrd="2" destOrd="0" parTransId="{EEF94E1B-7808-437D-9889-08B55C21B5D0}" sibTransId="{EF6FBF16-1FC3-482D-9BCA-C669EA69DE01}"/>
    <dgm:cxn modelId="{5B208B1B-D399-4255-99A8-2FA09D810233}" type="presOf" srcId="{475F2674-0A2B-4BBC-B2A3-C1BA3A743DD3}" destId="{8538AD23-4E74-4F24-BCCD-BB275718A262}" srcOrd="0" destOrd="0"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EC93868-D1FB-4281-B016-6097ABF1699D}" srcId="{475F2674-0A2B-4BBC-B2A3-C1BA3A743DD3}" destId="{53AA322F-9FD1-49F5-BDFC-AF3D3DB6977C}" srcOrd="3" destOrd="0" parTransId="{5D911032-B3B2-4F61-BD4B-4CCB891B8542}" sibTransId="{B318908D-A4A1-491A-918B-609803E6A76D}"/>
    <dgm:cxn modelId="{0036D688-8E62-479E-97EA-81DD7870D626}" type="presOf" srcId="{5B49E2FC-E667-4FCC-8825-916C5C30ECAC}" destId="{650186D4-568A-49D3-BF4C-CFE95A411601}"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86E17BA2-38A0-4154-96FB-6E84DF6BFEED}" type="presOf" srcId="{290F02BD-29DC-48B6-A842-5D01C9A510C3}" destId="{5A0B128A-5254-45C9-BE49-8BB6FE1882AC}" srcOrd="0" destOrd="0" presId="urn:microsoft.com/office/officeart/2005/8/layout/vList2"/>
    <dgm:cxn modelId="{2A0074D6-2C60-4404-A500-A70515C8F293}" type="presOf" srcId="{53AA322F-9FD1-49F5-BDFC-AF3D3DB6977C}" destId="{1EF2A4D6-D0E6-4E35-887E-E421432E2FD9}" srcOrd="0" destOrd="0" presId="urn:microsoft.com/office/officeart/2005/8/layout/vList2"/>
    <dgm:cxn modelId="{96014AE1-589A-4D8C-A8DE-7C21FA9220F8}" type="presOf" srcId="{5E34B914-DA16-446A-BA8C-73C407F03068}" destId="{97267EE0-92A7-4845-B4B3-93D88CE710F2}" srcOrd="0" destOrd="0" presId="urn:microsoft.com/office/officeart/2005/8/layout/vList2"/>
    <dgm:cxn modelId="{73F130B1-AA4D-4E91-8AE1-4E08AB9BB67A}" type="presParOf" srcId="{8538AD23-4E74-4F24-BCCD-BB275718A262}" destId="{650186D4-568A-49D3-BF4C-CFE95A411601}" srcOrd="0" destOrd="0" presId="urn:microsoft.com/office/officeart/2005/8/layout/vList2"/>
    <dgm:cxn modelId="{B6222E07-4CB1-4E68-853B-6DBA7D3C4BDA}" type="presParOf" srcId="{8538AD23-4E74-4F24-BCCD-BB275718A262}" destId="{E171A5A3-3ADD-4599-9A1B-BBD2C6E57461}" srcOrd="1" destOrd="0" presId="urn:microsoft.com/office/officeart/2005/8/layout/vList2"/>
    <dgm:cxn modelId="{3132A0AB-4697-468A-B79E-23F62D40BF34}" type="presParOf" srcId="{8538AD23-4E74-4F24-BCCD-BB275718A262}" destId="{97267EE0-92A7-4845-B4B3-93D88CE710F2}" srcOrd="2" destOrd="0" presId="urn:microsoft.com/office/officeart/2005/8/layout/vList2"/>
    <dgm:cxn modelId="{6EF7D26D-F2F5-40C8-99C4-4A6F7060A9D7}" type="presParOf" srcId="{8538AD23-4E74-4F24-BCCD-BB275718A262}" destId="{8FD7E929-0EF5-4F13-9B7F-820C8B95C59F}" srcOrd="3" destOrd="0" presId="urn:microsoft.com/office/officeart/2005/8/layout/vList2"/>
    <dgm:cxn modelId="{3F44862A-577D-4DBB-B4E1-DB27752F23AF}" type="presParOf" srcId="{8538AD23-4E74-4F24-BCCD-BB275718A262}" destId="{5A0B128A-5254-45C9-BE49-8BB6FE1882AC}" srcOrd="4" destOrd="0" presId="urn:microsoft.com/office/officeart/2005/8/layout/vList2"/>
    <dgm:cxn modelId="{1BEA9F75-555B-4510-9E00-E4448FDFAA43}" type="presParOf" srcId="{8538AD23-4E74-4F24-BCCD-BB275718A262}" destId="{20797057-5C71-478B-B756-58EC4CE7B214}" srcOrd="5" destOrd="0" presId="urn:microsoft.com/office/officeart/2005/8/layout/vList2"/>
    <dgm:cxn modelId="{9E5D0732-BD22-46E2-90BF-1889A257E3BB}" type="presParOf" srcId="{8538AD23-4E74-4F24-BCCD-BB275718A262}" destId="{1EF2A4D6-D0E6-4E35-887E-E421432E2FD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75F2674-0A2B-4BBC-B2A3-C1BA3A743DD3}"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en-AU"/>
        </a:p>
      </dgm:t>
    </dgm:pt>
    <dgm:pt modelId="{5B49E2FC-E667-4FCC-8825-916C5C30ECAC}">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latin typeface="Calibri Light" panose="020F0302020204030204" pitchFamily="34" charset="0"/>
              <a:cs typeface="Calibri Light" panose="020F0302020204030204" pitchFamily="34" charset="0"/>
            </a:rPr>
            <a:t>              </a:t>
          </a:r>
          <a:r>
            <a:rPr lang="en-AU" sz="3200" b="1" dirty="0">
              <a:latin typeface="Calibri Light" panose="020F0302020204030204" pitchFamily="34" charset="0"/>
              <a:cs typeface="Calibri Light" panose="020F0302020204030204" pitchFamily="34" charset="0"/>
            </a:rPr>
            <a:t>Changes</a:t>
          </a:r>
          <a:r>
            <a:rPr lang="en-AU" sz="2800" b="1" dirty="0">
              <a:latin typeface="Calibri Light" panose="020F0302020204030204" pitchFamily="34" charset="0"/>
              <a:cs typeface="Calibri Light" panose="020F0302020204030204" pitchFamily="34" charset="0"/>
            </a:rPr>
            <a:t> to Family Law</a:t>
          </a:r>
        </a:p>
      </dgm:t>
    </dgm:pt>
    <dgm:pt modelId="{0FBB2819-E8FF-474D-BB45-DEEA9AD1DBE1}" type="parTrans" cxnId="{E715BB1C-467F-4B3C-A130-ACEE28990286}">
      <dgm:prSet/>
      <dgm:spPr/>
      <dgm:t>
        <a:bodyPr/>
        <a:lstStyle/>
        <a:p>
          <a:endParaRPr lang="en-AU" sz="2800"/>
        </a:p>
      </dgm:t>
    </dgm:pt>
    <dgm:pt modelId="{2C12D131-0030-4BA8-AB91-B7D15C2A77D2}" type="sibTrans" cxnId="{E715BB1C-467F-4B3C-A130-ACEE28990286}">
      <dgm:prSet/>
      <dgm:spPr/>
      <dgm:t>
        <a:bodyPr/>
        <a:lstStyle/>
        <a:p>
          <a:endParaRPr lang="en-AU" sz="2800"/>
        </a:p>
      </dgm:t>
    </dgm:pt>
    <dgm:pt modelId="{5E34B914-DA16-446A-BA8C-73C407F03068}">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b="1" dirty="0"/>
            <a:t>               </a:t>
          </a:r>
          <a:r>
            <a:rPr lang="en-AU" sz="3200" b="1" dirty="0">
              <a:latin typeface="+mj-lt"/>
            </a:rPr>
            <a:t>Victims</a:t>
          </a:r>
          <a:r>
            <a:rPr lang="en-AU" sz="2800" b="1" dirty="0">
              <a:latin typeface="+mj-lt"/>
            </a:rPr>
            <a:t> Compensation</a:t>
          </a:r>
        </a:p>
      </dgm:t>
    </dgm:pt>
    <dgm:pt modelId="{DDDF9E9C-4A52-496F-A053-37A93439167B}" type="sibTrans" cxnId="{751F4E8D-BF36-4AE8-9E90-7D288C5BCE1A}">
      <dgm:prSet/>
      <dgm:spPr/>
      <dgm:t>
        <a:bodyPr/>
        <a:lstStyle/>
        <a:p>
          <a:endParaRPr lang="en-AU" sz="2800"/>
        </a:p>
      </dgm:t>
    </dgm:pt>
    <dgm:pt modelId="{26BC43EC-FAFE-4492-938B-A41D30F45FB1}" type="parTrans" cxnId="{751F4E8D-BF36-4AE8-9E90-7D288C5BCE1A}">
      <dgm:prSet/>
      <dgm:spPr/>
      <dgm:t>
        <a:bodyPr/>
        <a:lstStyle/>
        <a:p>
          <a:endParaRPr lang="en-AU" sz="2800"/>
        </a:p>
      </dgm:t>
    </dgm:pt>
    <dgm:pt modelId="{290F02BD-29DC-48B6-A842-5D01C9A510C3}">
      <dgm:prSet phldrT="[Text]" custT="1"/>
      <dgm:spPr>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dgm:spPr>
      <dgm:t>
        <a:bodyPr/>
        <a:lstStyle/>
        <a:p>
          <a:r>
            <a:rPr lang="en-AU" sz="2800" dirty="0"/>
            <a:t>      </a:t>
          </a:r>
          <a:r>
            <a:rPr lang="en-AU" sz="2800" b="1" dirty="0">
              <a:latin typeface="+mj-lt"/>
            </a:rPr>
            <a:t>Legal </a:t>
          </a:r>
          <a:r>
            <a:rPr lang="en-AU" sz="3200" b="1" dirty="0">
              <a:latin typeface="+mj-lt"/>
            </a:rPr>
            <a:t>issues</a:t>
          </a:r>
          <a:r>
            <a:rPr lang="en-AU" sz="2800" b="1" dirty="0">
              <a:latin typeface="+mj-lt"/>
            </a:rPr>
            <a:t> from Financial Abuse</a:t>
          </a:r>
        </a:p>
      </dgm:t>
    </dgm:pt>
    <dgm:pt modelId="{EF6FBF16-1FC3-482D-9BCA-C669EA69DE01}" type="sibTrans" cxnId="{99C18313-C6E7-4D1D-AFD3-3CE1353DC40B}">
      <dgm:prSet/>
      <dgm:spPr/>
      <dgm:t>
        <a:bodyPr/>
        <a:lstStyle/>
        <a:p>
          <a:endParaRPr lang="en-AU" sz="2800"/>
        </a:p>
      </dgm:t>
    </dgm:pt>
    <dgm:pt modelId="{EEF94E1B-7808-437D-9889-08B55C21B5D0}" type="parTrans" cxnId="{99C18313-C6E7-4D1D-AFD3-3CE1353DC40B}">
      <dgm:prSet/>
      <dgm:spPr/>
      <dgm:t>
        <a:bodyPr/>
        <a:lstStyle/>
        <a:p>
          <a:endParaRPr lang="en-AU" sz="2800"/>
        </a:p>
      </dgm:t>
    </dgm:pt>
    <dgm:pt modelId="{53AA322F-9FD1-49F5-BDFC-AF3D3DB6977C}">
      <dgm:prSet phldrT="[Text]" custT="1"/>
      <dgm:spPr>
        <a:solidFill>
          <a:srgbClr val="8E62A0"/>
        </a:solidFill>
      </dgm:spPr>
      <dgm:t>
        <a:bodyPr/>
        <a:lstStyle/>
        <a:p>
          <a:r>
            <a:rPr lang="en-AU" sz="2200" b="1" dirty="0"/>
            <a:t>	      </a:t>
          </a:r>
          <a:r>
            <a:rPr lang="en-AU" sz="3200" b="1" dirty="0">
              <a:latin typeface="+mj-lt"/>
            </a:rPr>
            <a:t>How</a:t>
          </a:r>
          <a:r>
            <a:rPr lang="en-AU" sz="2800" b="1" dirty="0">
              <a:latin typeface="+mj-lt"/>
            </a:rPr>
            <a:t> to get Help?</a:t>
          </a:r>
        </a:p>
      </dgm:t>
    </dgm:pt>
    <dgm:pt modelId="{5D911032-B3B2-4F61-BD4B-4CCB891B8542}" type="parTrans" cxnId="{0EC93868-D1FB-4281-B016-6097ABF1699D}">
      <dgm:prSet/>
      <dgm:spPr/>
      <dgm:t>
        <a:bodyPr/>
        <a:lstStyle/>
        <a:p>
          <a:endParaRPr lang="en-AU"/>
        </a:p>
      </dgm:t>
    </dgm:pt>
    <dgm:pt modelId="{B318908D-A4A1-491A-918B-609803E6A76D}" type="sibTrans" cxnId="{0EC93868-D1FB-4281-B016-6097ABF1699D}">
      <dgm:prSet/>
      <dgm:spPr/>
      <dgm:t>
        <a:bodyPr/>
        <a:lstStyle/>
        <a:p>
          <a:endParaRPr lang="en-AU"/>
        </a:p>
      </dgm:t>
    </dgm:pt>
    <dgm:pt modelId="{8538AD23-4E74-4F24-BCCD-BB275718A262}" type="pres">
      <dgm:prSet presAssocID="{475F2674-0A2B-4BBC-B2A3-C1BA3A743DD3}" presName="linear" presStyleCnt="0">
        <dgm:presLayoutVars>
          <dgm:animLvl val="lvl"/>
          <dgm:resizeHandles val="exact"/>
        </dgm:presLayoutVars>
      </dgm:prSet>
      <dgm:spPr/>
    </dgm:pt>
    <dgm:pt modelId="{650186D4-568A-49D3-BF4C-CFE95A411601}" type="pres">
      <dgm:prSet presAssocID="{5B49E2FC-E667-4FCC-8825-916C5C30ECAC}" presName="parentText" presStyleLbl="node1" presStyleIdx="0" presStyleCnt="4" custScaleX="87843" custScaleY="92494">
        <dgm:presLayoutVars>
          <dgm:chMax val="0"/>
          <dgm:bulletEnabled val="1"/>
        </dgm:presLayoutVars>
      </dgm:prSet>
      <dgm:spPr/>
    </dgm:pt>
    <dgm:pt modelId="{E171A5A3-3ADD-4599-9A1B-BBD2C6E57461}" type="pres">
      <dgm:prSet presAssocID="{2C12D131-0030-4BA8-AB91-B7D15C2A77D2}" presName="spacer" presStyleCnt="0"/>
      <dgm:spPr/>
    </dgm:pt>
    <dgm:pt modelId="{97267EE0-92A7-4845-B4B3-93D88CE710F2}" type="pres">
      <dgm:prSet presAssocID="{5E34B914-DA16-446A-BA8C-73C407F03068}" presName="parentText" presStyleLbl="node1" presStyleIdx="1" presStyleCnt="4" custScaleX="89702" custScaleY="81421">
        <dgm:presLayoutVars>
          <dgm:chMax val="0"/>
          <dgm:bulletEnabled val="1"/>
        </dgm:presLayoutVars>
      </dgm:prSet>
      <dgm:spPr/>
    </dgm:pt>
    <dgm:pt modelId="{8FD7E929-0EF5-4F13-9B7F-820C8B95C59F}" type="pres">
      <dgm:prSet presAssocID="{DDDF9E9C-4A52-496F-A053-37A93439167B}" presName="spacer" presStyleCnt="0"/>
      <dgm:spPr/>
    </dgm:pt>
    <dgm:pt modelId="{5A0B128A-5254-45C9-BE49-8BB6FE1882AC}" type="pres">
      <dgm:prSet presAssocID="{290F02BD-29DC-48B6-A842-5D01C9A510C3}" presName="parentText" presStyleLbl="node1" presStyleIdx="2" presStyleCnt="4" custScaleX="89459" custScaleY="83900">
        <dgm:presLayoutVars>
          <dgm:chMax val="0"/>
          <dgm:bulletEnabled val="1"/>
        </dgm:presLayoutVars>
      </dgm:prSet>
      <dgm:spPr/>
    </dgm:pt>
    <dgm:pt modelId="{20797057-5C71-478B-B756-58EC4CE7B214}" type="pres">
      <dgm:prSet presAssocID="{EF6FBF16-1FC3-482D-9BCA-C669EA69DE01}" presName="spacer" presStyleCnt="0"/>
      <dgm:spPr/>
    </dgm:pt>
    <dgm:pt modelId="{1EF2A4D6-D0E6-4E35-887E-E421432E2FD9}" type="pres">
      <dgm:prSet presAssocID="{53AA322F-9FD1-49F5-BDFC-AF3D3DB6977C}" presName="parentText" presStyleLbl="node1" presStyleIdx="3" presStyleCnt="4" custScaleX="90268" custScaleY="85832" custLinFactNeighborX="404" custLinFactNeighborY="-15168">
        <dgm:presLayoutVars>
          <dgm:chMax val="0"/>
          <dgm:bulletEnabled val="1"/>
        </dgm:presLayoutVars>
      </dgm:prSet>
      <dgm:spPr/>
    </dgm:pt>
  </dgm:ptLst>
  <dgm:cxnLst>
    <dgm:cxn modelId="{99C18313-C6E7-4D1D-AFD3-3CE1353DC40B}" srcId="{475F2674-0A2B-4BBC-B2A3-C1BA3A743DD3}" destId="{290F02BD-29DC-48B6-A842-5D01C9A510C3}" srcOrd="2" destOrd="0" parTransId="{EEF94E1B-7808-437D-9889-08B55C21B5D0}" sibTransId="{EF6FBF16-1FC3-482D-9BCA-C669EA69DE01}"/>
    <dgm:cxn modelId="{5B208B1B-D399-4255-99A8-2FA09D810233}" type="presOf" srcId="{475F2674-0A2B-4BBC-B2A3-C1BA3A743DD3}" destId="{8538AD23-4E74-4F24-BCCD-BB275718A262}" srcOrd="0" destOrd="0" presId="urn:microsoft.com/office/officeart/2005/8/layout/vList2"/>
    <dgm:cxn modelId="{E715BB1C-467F-4B3C-A130-ACEE28990286}" srcId="{475F2674-0A2B-4BBC-B2A3-C1BA3A743DD3}" destId="{5B49E2FC-E667-4FCC-8825-916C5C30ECAC}" srcOrd="0" destOrd="0" parTransId="{0FBB2819-E8FF-474D-BB45-DEEA9AD1DBE1}" sibTransId="{2C12D131-0030-4BA8-AB91-B7D15C2A77D2}"/>
    <dgm:cxn modelId="{0EC93868-D1FB-4281-B016-6097ABF1699D}" srcId="{475F2674-0A2B-4BBC-B2A3-C1BA3A743DD3}" destId="{53AA322F-9FD1-49F5-BDFC-AF3D3DB6977C}" srcOrd="3" destOrd="0" parTransId="{5D911032-B3B2-4F61-BD4B-4CCB891B8542}" sibTransId="{B318908D-A4A1-491A-918B-609803E6A76D}"/>
    <dgm:cxn modelId="{0036D688-8E62-479E-97EA-81DD7870D626}" type="presOf" srcId="{5B49E2FC-E667-4FCC-8825-916C5C30ECAC}" destId="{650186D4-568A-49D3-BF4C-CFE95A411601}" srcOrd="0" destOrd="0" presId="urn:microsoft.com/office/officeart/2005/8/layout/vList2"/>
    <dgm:cxn modelId="{751F4E8D-BF36-4AE8-9E90-7D288C5BCE1A}" srcId="{475F2674-0A2B-4BBC-B2A3-C1BA3A743DD3}" destId="{5E34B914-DA16-446A-BA8C-73C407F03068}" srcOrd="1" destOrd="0" parTransId="{26BC43EC-FAFE-4492-938B-A41D30F45FB1}" sibTransId="{DDDF9E9C-4A52-496F-A053-37A93439167B}"/>
    <dgm:cxn modelId="{86E17BA2-38A0-4154-96FB-6E84DF6BFEED}" type="presOf" srcId="{290F02BD-29DC-48B6-A842-5D01C9A510C3}" destId="{5A0B128A-5254-45C9-BE49-8BB6FE1882AC}" srcOrd="0" destOrd="0" presId="urn:microsoft.com/office/officeart/2005/8/layout/vList2"/>
    <dgm:cxn modelId="{2A0074D6-2C60-4404-A500-A70515C8F293}" type="presOf" srcId="{53AA322F-9FD1-49F5-BDFC-AF3D3DB6977C}" destId="{1EF2A4D6-D0E6-4E35-887E-E421432E2FD9}" srcOrd="0" destOrd="0" presId="urn:microsoft.com/office/officeart/2005/8/layout/vList2"/>
    <dgm:cxn modelId="{96014AE1-589A-4D8C-A8DE-7C21FA9220F8}" type="presOf" srcId="{5E34B914-DA16-446A-BA8C-73C407F03068}" destId="{97267EE0-92A7-4845-B4B3-93D88CE710F2}" srcOrd="0" destOrd="0" presId="urn:microsoft.com/office/officeart/2005/8/layout/vList2"/>
    <dgm:cxn modelId="{73F130B1-AA4D-4E91-8AE1-4E08AB9BB67A}" type="presParOf" srcId="{8538AD23-4E74-4F24-BCCD-BB275718A262}" destId="{650186D4-568A-49D3-BF4C-CFE95A411601}" srcOrd="0" destOrd="0" presId="urn:microsoft.com/office/officeart/2005/8/layout/vList2"/>
    <dgm:cxn modelId="{B6222E07-4CB1-4E68-853B-6DBA7D3C4BDA}" type="presParOf" srcId="{8538AD23-4E74-4F24-BCCD-BB275718A262}" destId="{E171A5A3-3ADD-4599-9A1B-BBD2C6E57461}" srcOrd="1" destOrd="0" presId="urn:microsoft.com/office/officeart/2005/8/layout/vList2"/>
    <dgm:cxn modelId="{3132A0AB-4697-468A-B79E-23F62D40BF34}" type="presParOf" srcId="{8538AD23-4E74-4F24-BCCD-BB275718A262}" destId="{97267EE0-92A7-4845-B4B3-93D88CE710F2}" srcOrd="2" destOrd="0" presId="urn:microsoft.com/office/officeart/2005/8/layout/vList2"/>
    <dgm:cxn modelId="{6EF7D26D-F2F5-40C8-99C4-4A6F7060A9D7}" type="presParOf" srcId="{8538AD23-4E74-4F24-BCCD-BB275718A262}" destId="{8FD7E929-0EF5-4F13-9B7F-820C8B95C59F}" srcOrd="3" destOrd="0" presId="urn:microsoft.com/office/officeart/2005/8/layout/vList2"/>
    <dgm:cxn modelId="{3F44862A-577D-4DBB-B4E1-DB27752F23AF}" type="presParOf" srcId="{8538AD23-4E74-4F24-BCCD-BB275718A262}" destId="{5A0B128A-5254-45C9-BE49-8BB6FE1882AC}" srcOrd="4" destOrd="0" presId="urn:microsoft.com/office/officeart/2005/8/layout/vList2"/>
    <dgm:cxn modelId="{1BEA9F75-555B-4510-9E00-E4448FDFAA43}" type="presParOf" srcId="{8538AD23-4E74-4F24-BCCD-BB275718A262}" destId="{20797057-5C71-478B-B756-58EC4CE7B214}" srcOrd="5" destOrd="0" presId="urn:microsoft.com/office/officeart/2005/8/layout/vList2"/>
    <dgm:cxn modelId="{9E5D0732-BD22-46E2-90BF-1889A257E3BB}" type="presParOf" srcId="{8538AD23-4E74-4F24-BCCD-BB275718A262}" destId="{1EF2A4D6-D0E6-4E35-887E-E421432E2FD9}"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E6D52C88-6F7D-42C3-A36E-B5EB87ED93C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494D2D4-3909-4D35-A39D-09685E08E471}">
      <dgm:prSet/>
      <dgm:spPr>
        <a:solidFill>
          <a:srgbClr val="8E62A0"/>
        </a:solidFill>
      </dgm:spPr>
      <dgm:t>
        <a:bodyPr/>
        <a:lstStyle/>
        <a:p>
          <a:r>
            <a:rPr lang="en-AU" b="1" dirty="0" err="1"/>
            <a:t>Djirra</a:t>
          </a:r>
          <a:r>
            <a:rPr lang="en-AU" b="1" dirty="0"/>
            <a:t> </a:t>
          </a:r>
          <a:r>
            <a:rPr lang="en-AU" dirty="0"/>
            <a:t>- </a:t>
          </a:r>
          <a:r>
            <a:rPr lang="en-AU" b="1" dirty="0"/>
            <a:t>1800 105 303</a:t>
          </a:r>
          <a:endParaRPr lang="en-US" b="1" dirty="0"/>
        </a:p>
      </dgm:t>
    </dgm:pt>
    <dgm:pt modelId="{61620152-DA70-406B-8884-E0AE4EFF1898}" type="parTrans" cxnId="{03265F79-6499-4505-A04F-A42BA082FED8}">
      <dgm:prSet/>
      <dgm:spPr/>
      <dgm:t>
        <a:bodyPr/>
        <a:lstStyle/>
        <a:p>
          <a:endParaRPr lang="en-US"/>
        </a:p>
      </dgm:t>
    </dgm:pt>
    <dgm:pt modelId="{2AA6B61D-A851-402E-998F-61801CD990D1}" type="sibTrans" cxnId="{03265F79-6499-4505-A04F-A42BA082FED8}">
      <dgm:prSet/>
      <dgm:spPr/>
      <dgm:t>
        <a:bodyPr/>
        <a:lstStyle/>
        <a:p>
          <a:endParaRPr lang="en-US"/>
        </a:p>
      </dgm:t>
    </dgm:pt>
    <dgm:pt modelId="{7CE84577-0548-4D30-8197-C0C5CCF88477}">
      <dgm:prSet/>
      <dgm:spPr>
        <a:solidFill>
          <a:srgbClr val="8E62A0"/>
        </a:solidFill>
      </dgm:spPr>
      <dgm:t>
        <a:bodyPr/>
        <a:lstStyle/>
        <a:p>
          <a:r>
            <a:rPr lang="en-AU" b="1" dirty="0"/>
            <a:t>Victoria Legal Aid Legal Help Line - 1300 792 387</a:t>
          </a:r>
          <a:endParaRPr lang="en-US" b="1" dirty="0"/>
        </a:p>
      </dgm:t>
    </dgm:pt>
    <dgm:pt modelId="{3382E8E1-94B6-4AC7-A0FA-04CFFA3DB1B7}" type="parTrans" cxnId="{CECB2B02-5BB4-49FF-8487-4ADAF9BAF922}">
      <dgm:prSet/>
      <dgm:spPr/>
      <dgm:t>
        <a:bodyPr/>
        <a:lstStyle/>
        <a:p>
          <a:endParaRPr lang="en-US"/>
        </a:p>
      </dgm:t>
    </dgm:pt>
    <dgm:pt modelId="{D08C9164-588D-469A-A212-FC5DE500AEE9}" type="sibTrans" cxnId="{CECB2B02-5BB4-49FF-8487-4ADAF9BAF922}">
      <dgm:prSet/>
      <dgm:spPr/>
      <dgm:t>
        <a:bodyPr/>
        <a:lstStyle/>
        <a:p>
          <a:endParaRPr lang="en-US"/>
        </a:p>
      </dgm:t>
    </dgm:pt>
    <dgm:pt modelId="{74E0BA5E-84A6-4544-991F-8C0B12C6AF88}">
      <dgm:prSet/>
      <dgm:spPr>
        <a:solidFill>
          <a:srgbClr val="8E62A0"/>
        </a:solidFill>
      </dgm:spPr>
      <dgm:t>
        <a:bodyPr/>
        <a:lstStyle/>
        <a:p>
          <a:r>
            <a:rPr lang="en-AU" b="1" dirty="0"/>
            <a:t>Law Institute of Victoria Find a Lawyer Referral Service </a:t>
          </a:r>
          <a:r>
            <a:rPr lang="en-AU" dirty="0"/>
            <a:t>- </a:t>
          </a:r>
          <a:r>
            <a:rPr lang="en-AU" b="1" dirty="0"/>
            <a:t>03 9607 9550</a:t>
          </a:r>
          <a:endParaRPr lang="en-US" b="1" dirty="0"/>
        </a:p>
      </dgm:t>
    </dgm:pt>
    <dgm:pt modelId="{F334EB9D-9FAC-46E7-B6FC-3FB178070533}" type="parTrans" cxnId="{8CA3D184-9760-46D2-8173-8CBE20C4C4A2}">
      <dgm:prSet/>
      <dgm:spPr/>
      <dgm:t>
        <a:bodyPr/>
        <a:lstStyle/>
        <a:p>
          <a:endParaRPr lang="en-US"/>
        </a:p>
      </dgm:t>
    </dgm:pt>
    <dgm:pt modelId="{A0DD6172-CB48-4FFC-9082-7F67A471A587}" type="sibTrans" cxnId="{8CA3D184-9760-46D2-8173-8CBE20C4C4A2}">
      <dgm:prSet/>
      <dgm:spPr/>
      <dgm:t>
        <a:bodyPr/>
        <a:lstStyle/>
        <a:p>
          <a:endParaRPr lang="en-US"/>
        </a:p>
      </dgm:t>
    </dgm:pt>
    <dgm:pt modelId="{7A1E8DC2-0EE0-402E-9B09-AD7AB99F0CD9}">
      <dgm:prSet/>
      <dgm:spPr>
        <a:solidFill>
          <a:srgbClr val="8E62A0"/>
        </a:solidFill>
      </dgm:spPr>
      <dgm:t>
        <a:bodyPr/>
        <a:lstStyle/>
        <a:p>
          <a:r>
            <a:rPr lang="en-AU" b="1" dirty="0"/>
            <a:t>Women’s Legal Service Victoria - 1800 133 302</a:t>
          </a:r>
          <a:endParaRPr lang="en-US" b="1" dirty="0"/>
        </a:p>
      </dgm:t>
    </dgm:pt>
    <dgm:pt modelId="{04AB6008-6BCB-4640-886C-37F28501EEA6}" type="parTrans" cxnId="{D97995D2-9DA6-4C0B-A29F-D01C940F14B9}">
      <dgm:prSet/>
      <dgm:spPr/>
      <dgm:t>
        <a:bodyPr/>
        <a:lstStyle/>
        <a:p>
          <a:endParaRPr lang="en-US"/>
        </a:p>
      </dgm:t>
    </dgm:pt>
    <dgm:pt modelId="{4E52F6E0-4405-4389-AED4-52D6FD28D4B8}" type="sibTrans" cxnId="{D97995D2-9DA6-4C0B-A29F-D01C940F14B9}">
      <dgm:prSet/>
      <dgm:spPr/>
      <dgm:t>
        <a:bodyPr/>
        <a:lstStyle/>
        <a:p>
          <a:endParaRPr lang="en-US"/>
        </a:p>
      </dgm:t>
    </dgm:pt>
    <dgm:pt modelId="{D2DA195D-AA1C-4932-9102-F346BA1B8B7F}">
      <dgm:prSet/>
      <dgm:spPr>
        <a:solidFill>
          <a:srgbClr val="8E62A0"/>
        </a:solidFill>
      </dgm:spPr>
      <dgm:t>
        <a:bodyPr/>
        <a:lstStyle/>
        <a:p>
          <a:r>
            <a:rPr lang="en-AU" b="1" dirty="0" err="1"/>
            <a:t>inTouch</a:t>
          </a:r>
          <a:r>
            <a:rPr lang="en-AU" dirty="0"/>
            <a:t> (a family violence service working with migrant and refugee women and their communities) </a:t>
          </a:r>
          <a:r>
            <a:rPr lang="en-AU" b="1" dirty="0"/>
            <a:t>- 1800 755 988</a:t>
          </a:r>
          <a:endParaRPr lang="en-US" b="1" dirty="0"/>
        </a:p>
      </dgm:t>
    </dgm:pt>
    <dgm:pt modelId="{BDA179D7-F258-49CF-8C95-AEF88819E09A}" type="parTrans" cxnId="{E54086EE-1B04-4A0A-AE53-E6BC7968FB5E}">
      <dgm:prSet/>
      <dgm:spPr/>
      <dgm:t>
        <a:bodyPr/>
        <a:lstStyle/>
        <a:p>
          <a:endParaRPr lang="en-US"/>
        </a:p>
      </dgm:t>
    </dgm:pt>
    <dgm:pt modelId="{F8F3ABAD-4563-499E-BE11-FD3CA38F616C}" type="sibTrans" cxnId="{E54086EE-1B04-4A0A-AE53-E6BC7968FB5E}">
      <dgm:prSet/>
      <dgm:spPr/>
      <dgm:t>
        <a:bodyPr/>
        <a:lstStyle/>
        <a:p>
          <a:endParaRPr lang="en-US"/>
        </a:p>
      </dgm:t>
    </dgm:pt>
    <dgm:pt modelId="{CC2E988D-45AD-485C-B6A2-C1C2237B9D2F}" type="pres">
      <dgm:prSet presAssocID="{E6D52C88-6F7D-42C3-A36E-B5EB87ED93CF}" presName="diagram" presStyleCnt="0">
        <dgm:presLayoutVars>
          <dgm:dir/>
          <dgm:resizeHandles val="exact"/>
        </dgm:presLayoutVars>
      </dgm:prSet>
      <dgm:spPr/>
    </dgm:pt>
    <dgm:pt modelId="{F6BF63ED-64ED-4E4F-AC3B-00A357FAFB35}" type="pres">
      <dgm:prSet presAssocID="{7494D2D4-3909-4D35-A39D-09685E08E471}" presName="node" presStyleLbl="node1" presStyleIdx="0" presStyleCnt="5">
        <dgm:presLayoutVars>
          <dgm:bulletEnabled val="1"/>
        </dgm:presLayoutVars>
      </dgm:prSet>
      <dgm:spPr/>
    </dgm:pt>
    <dgm:pt modelId="{5EA2DAD0-32CA-4139-9850-B7DFC1B8009C}" type="pres">
      <dgm:prSet presAssocID="{2AA6B61D-A851-402E-998F-61801CD990D1}" presName="sibTrans" presStyleCnt="0"/>
      <dgm:spPr/>
    </dgm:pt>
    <dgm:pt modelId="{001ACC8C-7820-4BC8-84CC-C2E64E621BFE}" type="pres">
      <dgm:prSet presAssocID="{7CE84577-0548-4D30-8197-C0C5CCF88477}" presName="node" presStyleLbl="node1" presStyleIdx="1" presStyleCnt="5" custScaleX="107504">
        <dgm:presLayoutVars>
          <dgm:bulletEnabled val="1"/>
        </dgm:presLayoutVars>
      </dgm:prSet>
      <dgm:spPr/>
    </dgm:pt>
    <dgm:pt modelId="{4C25965E-1265-43BB-8D5E-BB893C26F915}" type="pres">
      <dgm:prSet presAssocID="{D08C9164-588D-469A-A212-FC5DE500AEE9}" presName="sibTrans" presStyleCnt="0"/>
      <dgm:spPr/>
    </dgm:pt>
    <dgm:pt modelId="{349E1A4F-3423-4161-9A08-EAC4B9A30697}" type="pres">
      <dgm:prSet presAssocID="{74E0BA5E-84A6-4544-991F-8C0B12C6AF88}" presName="node" presStyleLbl="node1" presStyleIdx="2" presStyleCnt="5">
        <dgm:presLayoutVars>
          <dgm:bulletEnabled val="1"/>
        </dgm:presLayoutVars>
      </dgm:prSet>
      <dgm:spPr/>
    </dgm:pt>
    <dgm:pt modelId="{6C6E9010-BA7B-479C-A1E5-53E6C58CB1B2}" type="pres">
      <dgm:prSet presAssocID="{A0DD6172-CB48-4FFC-9082-7F67A471A587}" presName="sibTrans" presStyleCnt="0"/>
      <dgm:spPr/>
    </dgm:pt>
    <dgm:pt modelId="{1C78EEC9-B5FA-4A35-84C2-3BF1AC991CB7}" type="pres">
      <dgm:prSet presAssocID="{7A1E8DC2-0EE0-402E-9B09-AD7AB99F0CD9}" presName="node" presStyleLbl="node1" presStyleIdx="3" presStyleCnt="5">
        <dgm:presLayoutVars>
          <dgm:bulletEnabled val="1"/>
        </dgm:presLayoutVars>
      </dgm:prSet>
      <dgm:spPr/>
    </dgm:pt>
    <dgm:pt modelId="{CEE2AA6F-BCCC-4516-B087-734DBCC65D6F}" type="pres">
      <dgm:prSet presAssocID="{4E52F6E0-4405-4389-AED4-52D6FD28D4B8}" presName="sibTrans" presStyleCnt="0"/>
      <dgm:spPr/>
    </dgm:pt>
    <dgm:pt modelId="{393D1E24-0DFD-4518-A306-6BF67E1FBBCF}" type="pres">
      <dgm:prSet presAssocID="{D2DA195D-AA1C-4932-9102-F346BA1B8B7F}" presName="node" presStyleLbl="node1" presStyleIdx="4" presStyleCnt="5">
        <dgm:presLayoutVars>
          <dgm:bulletEnabled val="1"/>
        </dgm:presLayoutVars>
      </dgm:prSet>
      <dgm:spPr/>
    </dgm:pt>
  </dgm:ptLst>
  <dgm:cxnLst>
    <dgm:cxn modelId="{CECB2B02-5BB4-49FF-8487-4ADAF9BAF922}" srcId="{E6D52C88-6F7D-42C3-A36E-B5EB87ED93CF}" destId="{7CE84577-0548-4D30-8197-C0C5CCF88477}" srcOrd="1" destOrd="0" parTransId="{3382E8E1-94B6-4AC7-A0FA-04CFFA3DB1B7}" sibTransId="{D08C9164-588D-469A-A212-FC5DE500AEE9}"/>
    <dgm:cxn modelId="{6892CA2D-5104-4F84-8B63-AC63CEE131F7}" type="presOf" srcId="{D2DA195D-AA1C-4932-9102-F346BA1B8B7F}" destId="{393D1E24-0DFD-4518-A306-6BF67E1FBBCF}" srcOrd="0" destOrd="0" presId="urn:microsoft.com/office/officeart/2005/8/layout/default"/>
    <dgm:cxn modelId="{FE0F946A-9FB0-4D58-8846-773349361A00}" type="presOf" srcId="{E6D52C88-6F7D-42C3-A36E-B5EB87ED93CF}" destId="{CC2E988D-45AD-485C-B6A2-C1C2237B9D2F}" srcOrd="0" destOrd="0" presId="urn:microsoft.com/office/officeart/2005/8/layout/default"/>
    <dgm:cxn modelId="{440E1B70-D4F9-4A62-AFA5-B21B47B78C77}" type="presOf" srcId="{7A1E8DC2-0EE0-402E-9B09-AD7AB99F0CD9}" destId="{1C78EEC9-B5FA-4A35-84C2-3BF1AC991CB7}" srcOrd="0" destOrd="0" presId="urn:microsoft.com/office/officeart/2005/8/layout/default"/>
    <dgm:cxn modelId="{FB689A75-F72D-49D4-B6E2-7181851022CC}" type="presOf" srcId="{7CE84577-0548-4D30-8197-C0C5CCF88477}" destId="{001ACC8C-7820-4BC8-84CC-C2E64E621BFE}" srcOrd="0" destOrd="0" presId="urn:microsoft.com/office/officeart/2005/8/layout/default"/>
    <dgm:cxn modelId="{03265F79-6499-4505-A04F-A42BA082FED8}" srcId="{E6D52C88-6F7D-42C3-A36E-B5EB87ED93CF}" destId="{7494D2D4-3909-4D35-A39D-09685E08E471}" srcOrd="0" destOrd="0" parTransId="{61620152-DA70-406B-8884-E0AE4EFF1898}" sibTransId="{2AA6B61D-A851-402E-998F-61801CD990D1}"/>
    <dgm:cxn modelId="{EA74777E-07C8-43AE-A5A8-9B3B0E1668DC}" type="presOf" srcId="{7494D2D4-3909-4D35-A39D-09685E08E471}" destId="{F6BF63ED-64ED-4E4F-AC3B-00A357FAFB35}" srcOrd="0" destOrd="0" presId="urn:microsoft.com/office/officeart/2005/8/layout/default"/>
    <dgm:cxn modelId="{8CA3D184-9760-46D2-8173-8CBE20C4C4A2}" srcId="{E6D52C88-6F7D-42C3-A36E-B5EB87ED93CF}" destId="{74E0BA5E-84A6-4544-991F-8C0B12C6AF88}" srcOrd="2" destOrd="0" parTransId="{F334EB9D-9FAC-46E7-B6FC-3FB178070533}" sibTransId="{A0DD6172-CB48-4FFC-9082-7F67A471A587}"/>
    <dgm:cxn modelId="{B26F31A9-E2B4-4F75-9E53-52CB8F9FBC63}" type="presOf" srcId="{74E0BA5E-84A6-4544-991F-8C0B12C6AF88}" destId="{349E1A4F-3423-4161-9A08-EAC4B9A30697}" srcOrd="0" destOrd="0" presId="urn:microsoft.com/office/officeart/2005/8/layout/default"/>
    <dgm:cxn modelId="{D97995D2-9DA6-4C0B-A29F-D01C940F14B9}" srcId="{E6D52C88-6F7D-42C3-A36E-B5EB87ED93CF}" destId="{7A1E8DC2-0EE0-402E-9B09-AD7AB99F0CD9}" srcOrd="3" destOrd="0" parTransId="{04AB6008-6BCB-4640-886C-37F28501EEA6}" sibTransId="{4E52F6E0-4405-4389-AED4-52D6FD28D4B8}"/>
    <dgm:cxn modelId="{E54086EE-1B04-4A0A-AE53-E6BC7968FB5E}" srcId="{E6D52C88-6F7D-42C3-A36E-B5EB87ED93CF}" destId="{D2DA195D-AA1C-4932-9102-F346BA1B8B7F}" srcOrd="4" destOrd="0" parTransId="{BDA179D7-F258-49CF-8C95-AEF88819E09A}" sibTransId="{F8F3ABAD-4563-499E-BE11-FD3CA38F616C}"/>
    <dgm:cxn modelId="{E3AFC463-CE4D-4900-B016-A7742BEAB800}" type="presParOf" srcId="{CC2E988D-45AD-485C-B6A2-C1C2237B9D2F}" destId="{F6BF63ED-64ED-4E4F-AC3B-00A357FAFB35}" srcOrd="0" destOrd="0" presId="urn:microsoft.com/office/officeart/2005/8/layout/default"/>
    <dgm:cxn modelId="{35FBB495-D74E-42CA-9939-B856F9AB7D30}" type="presParOf" srcId="{CC2E988D-45AD-485C-B6A2-C1C2237B9D2F}" destId="{5EA2DAD0-32CA-4139-9850-B7DFC1B8009C}" srcOrd="1" destOrd="0" presId="urn:microsoft.com/office/officeart/2005/8/layout/default"/>
    <dgm:cxn modelId="{A3DB1E1C-5A88-4449-AB70-A244003A0142}" type="presParOf" srcId="{CC2E988D-45AD-485C-B6A2-C1C2237B9D2F}" destId="{001ACC8C-7820-4BC8-84CC-C2E64E621BFE}" srcOrd="2" destOrd="0" presId="urn:microsoft.com/office/officeart/2005/8/layout/default"/>
    <dgm:cxn modelId="{4BC13FB1-6A20-460E-9DA5-9DDF0FEB563C}" type="presParOf" srcId="{CC2E988D-45AD-485C-B6A2-C1C2237B9D2F}" destId="{4C25965E-1265-43BB-8D5E-BB893C26F915}" srcOrd="3" destOrd="0" presId="urn:microsoft.com/office/officeart/2005/8/layout/default"/>
    <dgm:cxn modelId="{29668C95-1EA9-414E-A71C-047E015475B8}" type="presParOf" srcId="{CC2E988D-45AD-485C-B6A2-C1C2237B9D2F}" destId="{349E1A4F-3423-4161-9A08-EAC4B9A30697}" srcOrd="4" destOrd="0" presId="urn:microsoft.com/office/officeart/2005/8/layout/default"/>
    <dgm:cxn modelId="{B4398D4F-569A-4C99-95D2-6E2AD5ACC38F}" type="presParOf" srcId="{CC2E988D-45AD-485C-B6A2-C1C2237B9D2F}" destId="{6C6E9010-BA7B-479C-A1E5-53E6C58CB1B2}" srcOrd="5" destOrd="0" presId="urn:microsoft.com/office/officeart/2005/8/layout/default"/>
    <dgm:cxn modelId="{E34A1026-5E6C-4DD7-AF59-3913A91637A1}" type="presParOf" srcId="{CC2E988D-45AD-485C-B6A2-C1C2237B9D2F}" destId="{1C78EEC9-B5FA-4A35-84C2-3BF1AC991CB7}" srcOrd="6" destOrd="0" presId="urn:microsoft.com/office/officeart/2005/8/layout/default"/>
    <dgm:cxn modelId="{42F4E412-DED7-4AA0-A050-A1C00D8D87C9}" type="presParOf" srcId="{CC2E988D-45AD-485C-B6A2-C1C2237B9D2F}" destId="{CEE2AA6F-BCCC-4516-B087-734DBCC65D6F}" srcOrd="7" destOrd="0" presId="urn:microsoft.com/office/officeart/2005/8/layout/default"/>
    <dgm:cxn modelId="{F136E314-F92E-46CF-9FF5-69144836A06D}" type="presParOf" srcId="{CC2E988D-45AD-485C-B6A2-C1C2237B9D2F}" destId="{393D1E24-0DFD-4518-A306-6BF67E1FBBC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7DA2B-3699-4B0B-BE29-9963C09BF232}">
      <dsp:nvSpPr>
        <dsp:cNvPr id="0" name=""/>
        <dsp:cNvSpPr/>
      </dsp:nvSpPr>
      <dsp:spPr>
        <a:xfrm>
          <a:off x="0" y="0"/>
          <a:ext cx="10363200" cy="1010880"/>
        </a:xfrm>
        <a:prstGeom prst="roundRect">
          <a:avLst/>
        </a:prstGeom>
        <a:solidFill>
          <a:srgbClr val="8E62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dirty="0">
              <a:latin typeface="+mj-lt"/>
            </a:rPr>
            <a:t>GCLS</a:t>
          </a:r>
          <a:r>
            <a:rPr lang="en-AU" sz="2800" kern="1200" dirty="0"/>
            <a:t>	</a:t>
          </a:r>
        </a:p>
      </dsp:txBody>
      <dsp:txXfrm>
        <a:off x="49347" y="49347"/>
        <a:ext cx="10264506" cy="912186"/>
      </dsp:txXfrm>
    </dsp:sp>
    <dsp:sp modelId="{6B877016-CFD4-44C9-B10C-EB8EDDAF07C8}">
      <dsp:nvSpPr>
        <dsp:cNvPr id="0" name=""/>
        <dsp:cNvSpPr/>
      </dsp:nvSpPr>
      <dsp:spPr>
        <a:xfrm>
          <a:off x="0" y="1028703"/>
          <a:ext cx="10363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AU" sz="2400" kern="1200" dirty="0">
              <a:latin typeface="Arial" panose="020B0604020202020204" pitchFamily="34" charset="0"/>
              <a:cs typeface="Arial" panose="020B0604020202020204" pitchFamily="34" charset="0"/>
            </a:rPr>
            <a:t>Who are we?</a:t>
          </a:r>
          <a:r>
            <a:rPr lang="en-AU" sz="2800" kern="1200" dirty="0"/>
            <a:t>	</a:t>
          </a:r>
        </a:p>
      </dsp:txBody>
      <dsp:txXfrm>
        <a:off x="0" y="1028703"/>
        <a:ext cx="10363200" cy="894240"/>
      </dsp:txXfrm>
    </dsp:sp>
    <dsp:sp modelId="{8B3B85EE-E5EC-48EA-9175-3CB31F409FC6}">
      <dsp:nvSpPr>
        <dsp:cNvPr id="0" name=""/>
        <dsp:cNvSpPr/>
      </dsp:nvSpPr>
      <dsp:spPr>
        <a:xfrm>
          <a:off x="0" y="1922943"/>
          <a:ext cx="10363200" cy="1010880"/>
        </a:xfrm>
        <a:prstGeom prst="roundRect">
          <a:avLst/>
        </a:prstGeom>
        <a:solidFill>
          <a:srgbClr val="8E62A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AU" sz="3200" b="1" kern="1200" dirty="0">
              <a:latin typeface="+mj-lt"/>
            </a:rPr>
            <a:t>Presenters</a:t>
          </a:r>
        </a:p>
      </dsp:txBody>
      <dsp:txXfrm>
        <a:off x="49347" y="1972290"/>
        <a:ext cx="10264506" cy="912186"/>
      </dsp:txXfrm>
    </dsp:sp>
    <dsp:sp modelId="{2A6CA815-4E6C-4FFE-9B7B-621A58ACBD4F}">
      <dsp:nvSpPr>
        <dsp:cNvPr id="0" name=""/>
        <dsp:cNvSpPr/>
      </dsp:nvSpPr>
      <dsp:spPr>
        <a:xfrm>
          <a:off x="0" y="2951647"/>
          <a:ext cx="10363200"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9032"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AU" sz="2400" kern="1200" dirty="0">
              <a:latin typeface="Arial" panose="020B0604020202020204" pitchFamily="34" charset="0"/>
              <a:cs typeface="Arial" panose="020B0604020202020204" pitchFamily="34" charset="0"/>
            </a:rPr>
            <a:t>Sandra Roennfeldt – presenting at Outer Gippsland P&amp;C Forum</a:t>
          </a:r>
        </a:p>
        <a:p>
          <a:pPr marL="228600" lvl="1" indent="-228600" algn="l" defTabSz="1066800">
            <a:lnSpc>
              <a:spcPct val="90000"/>
            </a:lnSpc>
            <a:spcBef>
              <a:spcPct val="0"/>
            </a:spcBef>
            <a:spcAft>
              <a:spcPct val="20000"/>
            </a:spcAft>
            <a:buChar char="•"/>
          </a:pPr>
          <a:r>
            <a:rPr lang="en-AU" sz="2400" kern="1200" dirty="0">
              <a:latin typeface="Arial" panose="020B0604020202020204" pitchFamily="34" charset="0"/>
              <a:cs typeface="Arial" panose="020B0604020202020204" pitchFamily="34" charset="0"/>
            </a:rPr>
            <a:t>Shan Stevens – presenting at Inner Gippsland P&amp;C Forum</a:t>
          </a:r>
        </a:p>
      </dsp:txBody>
      <dsp:txXfrm>
        <a:off x="0" y="2951647"/>
        <a:ext cx="10363200" cy="894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86D4-568A-49D3-BF4C-CFE95A411601}">
      <dsp:nvSpPr>
        <dsp:cNvPr id="0" name=""/>
        <dsp:cNvSpPr/>
      </dsp:nvSpPr>
      <dsp:spPr>
        <a:xfrm>
          <a:off x="392962" y="9149"/>
          <a:ext cx="5678876" cy="865743"/>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3200" b="1" kern="1200" dirty="0">
              <a:latin typeface="+mj-lt"/>
            </a:rPr>
            <a:t>Changes to Family Law</a:t>
          </a:r>
        </a:p>
      </dsp:txBody>
      <dsp:txXfrm>
        <a:off x="435224" y="51411"/>
        <a:ext cx="5594352" cy="781219"/>
      </dsp:txXfrm>
    </dsp:sp>
    <dsp:sp modelId="{97267EE0-92A7-4845-B4B3-93D88CE710F2}">
      <dsp:nvSpPr>
        <dsp:cNvPr id="0" name=""/>
        <dsp:cNvSpPr/>
      </dsp:nvSpPr>
      <dsp:spPr>
        <a:xfrm>
          <a:off x="332872" y="1018893"/>
          <a:ext cx="5799056" cy="762100"/>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2800" b="1" kern="1200" dirty="0">
              <a:latin typeface="+mj-lt"/>
            </a:rPr>
            <a:t>Victims Compensation</a:t>
          </a:r>
        </a:p>
      </dsp:txBody>
      <dsp:txXfrm>
        <a:off x="370075" y="1056096"/>
        <a:ext cx="5724650" cy="687694"/>
      </dsp:txXfrm>
    </dsp:sp>
    <dsp:sp modelId="{5A0B128A-5254-45C9-BE49-8BB6FE1882AC}">
      <dsp:nvSpPr>
        <dsp:cNvPr id="0" name=""/>
        <dsp:cNvSpPr/>
      </dsp:nvSpPr>
      <dsp:spPr>
        <a:xfrm>
          <a:off x="340727" y="1924993"/>
          <a:ext cx="5783347" cy="785304"/>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     </a:t>
          </a:r>
          <a:r>
            <a:rPr lang="en-AU" sz="2800" b="1" kern="1200" dirty="0">
              <a:latin typeface="+mj-lt"/>
            </a:rPr>
            <a:t>Legal issues from Financial Abuse</a:t>
          </a:r>
        </a:p>
      </dsp:txBody>
      <dsp:txXfrm>
        <a:off x="379062" y="1963328"/>
        <a:ext cx="5706677" cy="708634"/>
      </dsp:txXfrm>
    </dsp:sp>
    <dsp:sp modelId="{1EF2A4D6-D0E6-4E35-887E-E421432E2FD9}">
      <dsp:nvSpPr>
        <dsp:cNvPr id="0" name=""/>
        <dsp:cNvSpPr/>
      </dsp:nvSpPr>
      <dsp:spPr>
        <a:xfrm>
          <a:off x="340695" y="2832456"/>
          <a:ext cx="5835647" cy="803387"/>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latin typeface="+mj-lt"/>
            </a:rPr>
            <a:t>	        </a:t>
          </a:r>
          <a:r>
            <a:rPr lang="en-AU" sz="2800" b="1" kern="1200" dirty="0">
              <a:latin typeface="+mj-lt"/>
            </a:rPr>
            <a:t>How to get Help?</a:t>
          </a:r>
        </a:p>
      </dsp:txBody>
      <dsp:txXfrm>
        <a:off x="379913" y="2871674"/>
        <a:ext cx="5757211" cy="724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86D4-568A-49D3-BF4C-CFE95A411601}">
      <dsp:nvSpPr>
        <dsp:cNvPr id="0" name=""/>
        <dsp:cNvSpPr/>
      </dsp:nvSpPr>
      <dsp:spPr>
        <a:xfrm>
          <a:off x="392962" y="9149"/>
          <a:ext cx="5678876" cy="865743"/>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2800" b="1" kern="1200" dirty="0">
              <a:latin typeface="+mj-lt"/>
            </a:rPr>
            <a:t>Changes to Family Law</a:t>
          </a:r>
        </a:p>
      </dsp:txBody>
      <dsp:txXfrm>
        <a:off x="435224" y="51411"/>
        <a:ext cx="5594352" cy="781219"/>
      </dsp:txXfrm>
    </dsp:sp>
    <dsp:sp modelId="{97267EE0-92A7-4845-B4B3-93D88CE710F2}">
      <dsp:nvSpPr>
        <dsp:cNvPr id="0" name=""/>
        <dsp:cNvSpPr/>
      </dsp:nvSpPr>
      <dsp:spPr>
        <a:xfrm>
          <a:off x="332872" y="1018893"/>
          <a:ext cx="5799056" cy="762100"/>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3200" b="1" kern="1200" dirty="0">
              <a:latin typeface="+mj-lt"/>
            </a:rPr>
            <a:t>Victims</a:t>
          </a:r>
          <a:r>
            <a:rPr lang="en-AU" sz="2800" b="1" kern="1200" dirty="0">
              <a:latin typeface="+mj-lt"/>
            </a:rPr>
            <a:t> Compensation</a:t>
          </a:r>
        </a:p>
      </dsp:txBody>
      <dsp:txXfrm>
        <a:off x="370075" y="1056096"/>
        <a:ext cx="5724650" cy="687694"/>
      </dsp:txXfrm>
    </dsp:sp>
    <dsp:sp modelId="{5A0B128A-5254-45C9-BE49-8BB6FE1882AC}">
      <dsp:nvSpPr>
        <dsp:cNvPr id="0" name=""/>
        <dsp:cNvSpPr/>
      </dsp:nvSpPr>
      <dsp:spPr>
        <a:xfrm>
          <a:off x="340727" y="1924993"/>
          <a:ext cx="5783347" cy="785304"/>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    </a:t>
          </a:r>
          <a:r>
            <a:rPr lang="en-AU" sz="2800" b="1" kern="1200" dirty="0">
              <a:latin typeface="Calibri Light" panose="020F0302020204030204" pitchFamily="34" charset="0"/>
              <a:cs typeface="Calibri Light" panose="020F0302020204030204" pitchFamily="34" charset="0"/>
            </a:rPr>
            <a:t>Legal </a:t>
          </a:r>
          <a:r>
            <a:rPr lang="en-AU" sz="3200" b="1" kern="1200" dirty="0">
              <a:latin typeface="Calibri Light" panose="020F0302020204030204" pitchFamily="34" charset="0"/>
              <a:cs typeface="Calibri Light" panose="020F0302020204030204" pitchFamily="34" charset="0"/>
            </a:rPr>
            <a:t>issues</a:t>
          </a:r>
          <a:r>
            <a:rPr lang="en-AU" sz="2800" b="1" kern="1200" dirty="0">
              <a:latin typeface="Calibri Light" panose="020F0302020204030204" pitchFamily="34" charset="0"/>
              <a:cs typeface="Calibri Light" panose="020F0302020204030204" pitchFamily="34" charset="0"/>
            </a:rPr>
            <a:t> from Financial Abuse</a:t>
          </a:r>
        </a:p>
      </dsp:txBody>
      <dsp:txXfrm>
        <a:off x="379062" y="1963328"/>
        <a:ext cx="5706677" cy="708634"/>
      </dsp:txXfrm>
    </dsp:sp>
    <dsp:sp modelId="{1EF2A4D6-D0E6-4E35-887E-E421432E2FD9}">
      <dsp:nvSpPr>
        <dsp:cNvPr id="0" name=""/>
        <dsp:cNvSpPr/>
      </dsp:nvSpPr>
      <dsp:spPr>
        <a:xfrm>
          <a:off x="340695" y="2832456"/>
          <a:ext cx="5835647" cy="803387"/>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t>	      </a:t>
          </a:r>
          <a:r>
            <a:rPr lang="en-AU" sz="3200" b="1" kern="1200" dirty="0">
              <a:latin typeface="+mj-lt"/>
            </a:rPr>
            <a:t>How</a:t>
          </a:r>
          <a:r>
            <a:rPr lang="en-AU" sz="2800" b="1" kern="1200" dirty="0">
              <a:latin typeface="+mj-lt"/>
            </a:rPr>
            <a:t> to get Help?</a:t>
          </a:r>
        </a:p>
      </dsp:txBody>
      <dsp:txXfrm>
        <a:off x="379913" y="2871674"/>
        <a:ext cx="5757211" cy="7249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86D4-568A-49D3-BF4C-CFE95A411601}">
      <dsp:nvSpPr>
        <dsp:cNvPr id="0" name=""/>
        <dsp:cNvSpPr/>
      </dsp:nvSpPr>
      <dsp:spPr>
        <a:xfrm>
          <a:off x="392962" y="9149"/>
          <a:ext cx="5678876" cy="865743"/>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latin typeface="Calibri Light" panose="020F0302020204030204" pitchFamily="34" charset="0"/>
              <a:cs typeface="Calibri Light" panose="020F0302020204030204" pitchFamily="34" charset="0"/>
            </a:rPr>
            <a:t>              </a:t>
          </a:r>
          <a:r>
            <a:rPr lang="en-AU" sz="3200" b="1" kern="1200" dirty="0">
              <a:latin typeface="Calibri Light" panose="020F0302020204030204" pitchFamily="34" charset="0"/>
              <a:cs typeface="Calibri Light" panose="020F0302020204030204" pitchFamily="34" charset="0"/>
            </a:rPr>
            <a:t>Changes</a:t>
          </a:r>
          <a:r>
            <a:rPr lang="en-AU" sz="2800" b="1" kern="1200" dirty="0">
              <a:latin typeface="Calibri Light" panose="020F0302020204030204" pitchFamily="34" charset="0"/>
              <a:cs typeface="Calibri Light" panose="020F0302020204030204" pitchFamily="34" charset="0"/>
            </a:rPr>
            <a:t> to Family Law</a:t>
          </a:r>
        </a:p>
      </dsp:txBody>
      <dsp:txXfrm>
        <a:off x="435224" y="51411"/>
        <a:ext cx="5594352" cy="781219"/>
      </dsp:txXfrm>
    </dsp:sp>
    <dsp:sp modelId="{97267EE0-92A7-4845-B4B3-93D88CE710F2}">
      <dsp:nvSpPr>
        <dsp:cNvPr id="0" name=""/>
        <dsp:cNvSpPr/>
      </dsp:nvSpPr>
      <dsp:spPr>
        <a:xfrm>
          <a:off x="332872" y="1018893"/>
          <a:ext cx="5799056" cy="762100"/>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3200" b="1" kern="1200" dirty="0">
              <a:latin typeface="+mj-lt"/>
            </a:rPr>
            <a:t>Victims</a:t>
          </a:r>
          <a:r>
            <a:rPr lang="en-AU" sz="2800" b="1" kern="1200" dirty="0">
              <a:latin typeface="+mj-lt"/>
            </a:rPr>
            <a:t> Compensation</a:t>
          </a:r>
        </a:p>
      </dsp:txBody>
      <dsp:txXfrm>
        <a:off x="370075" y="1056096"/>
        <a:ext cx="5724650" cy="687694"/>
      </dsp:txXfrm>
    </dsp:sp>
    <dsp:sp modelId="{5A0B128A-5254-45C9-BE49-8BB6FE1882AC}">
      <dsp:nvSpPr>
        <dsp:cNvPr id="0" name=""/>
        <dsp:cNvSpPr/>
      </dsp:nvSpPr>
      <dsp:spPr>
        <a:xfrm>
          <a:off x="340727" y="1924993"/>
          <a:ext cx="5783347" cy="785304"/>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     </a:t>
          </a:r>
          <a:r>
            <a:rPr lang="en-AU" sz="2800" b="1" kern="1200" dirty="0">
              <a:latin typeface="Calibri Light" panose="020F0302020204030204" pitchFamily="34" charset="0"/>
              <a:cs typeface="Calibri Light" panose="020F0302020204030204" pitchFamily="34" charset="0"/>
            </a:rPr>
            <a:t>Legal </a:t>
          </a:r>
          <a:r>
            <a:rPr lang="en-AU" sz="3200" b="1" kern="1200" dirty="0">
              <a:latin typeface="Calibri Light" panose="020F0302020204030204" pitchFamily="34" charset="0"/>
              <a:cs typeface="Calibri Light" panose="020F0302020204030204" pitchFamily="34" charset="0"/>
            </a:rPr>
            <a:t>issues</a:t>
          </a:r>
          <a:r>
            <a:rPr lang="en-AU" sz="2800" b="1" kern="1200" dirty="0">
              <a:latin typeface="Calibri Light" panose="020F0302020204030204" pitchFamily="34" charset="0"/>
              <a:cs typeface="Calibri Light" panose="020F0302020204030204" pitchFamily="34" charset="0"/>
            </a:rPr>
            <a:t> from Financial Abuse</a:t>
          </a:r>
        </a:p>
      </dsp:txBody>
      <dsp:txXfrm>
        <a:off x="379062" y="1963328"/>
        <a:ext cx="5706677" cy="708634"/>
      </dsp:txXfrm>
    </dsp:sp>
    <dsp:sp modelId="{1EF2A4D6-D0E6-4E35-887E-E421432E2FD9}">
      <dsp:nvSpPr>
        <dsp:cNvPr id="0" name=""/>
        <dsp:cNvSpPr/>
      </dsp:nvSpPr>
      <dsp:spPr>
        <a:xfrm>
          <a:off x="340695" y="2832456"/>
          <a:ext cx="5835647" cy="803387"/>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t>	       </a:t>
          </a:r>
          <a:r>
            <a:rPr lang="en-AU" sz="2800" b="1" kern="1200" dirty="0">
              <a:latin typeface="+mj-lt"/>
            </a:rPr>
            <a:t>How to </a:t>
          </a:r>
          <a:r>
            <a:rPr lang="en-AU" sz="3200" b="1" kern="1200" dirty="0">
              <a:latin typeface="+mj-lt"/>
            </a:rPr>
            <a:t>get</a:t>
          </a:r>
          <a:r>
            <a:rPr lang="en-AU" sz="2800" b="1" kern="1200" dirty="0">
              <a:latin typeface="+mj-lt"/>
            </a:rPr>
            <a:t> Help?</a:t>
          </a:r>
        </a:p>
      </dsp:txBody>
      <dsp:txXfrm>
        <a:off x="379913" y="2871674"/>
        <a:ext cx="5757211" cy="7249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86D4-568A-49D3-BF4C-CFE95A411601}">
      <dsp:nvSpPr>
        <dsp:cNvPr id="0" name=""/>
        <dsp:cNvSpPr/>
      </dsp:nvSpPr>
      <dsp:spPr>
        <a:xfrm>
          <a:off x="392962" y="9149"/>
          <a:ext cx="5678876" cy="865743"/>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latin typeface="Calibri Light" panose="020F0302020204030204" pitchFamily="34" charset="0"/>
              <a:cs typeface="Calibri Light" panose="020F0302020204030204" pitchFamily="34" charset="0"/>
            </a:rPr>
            <a:t>              </a:t>
          </a:r>
          <a:r>
            <a:rPr lang="en-AU" sz="3200" b="1" kern="1200" dirty="0">
              <a:latin typeface="Calibri Light" panose="020F0302020204030204" pitchFamily="34" charset="0"/>
              <a:cs typeface="Calibri Light" panose="020F0302020204030204" pitchFamily="34" charset="0"/>
            </a:rPr>
            <a:t>Changes</a:t>
          </a:r>
          <a:r>
            <a:rPr lang="en-AU" sz="2800" b="1" kern="1200" dirty="0">
              <a:latin typeface="Calibri Light" panose="020F0302020204030204" pitchFamily="34" charset="0"/>
              <a:cs typeface="Calibri Light" panose="020F0302020204030204" pitchFamily="34" charset="0"/>
            </a:rPr>
            <a:t> to Family Law</a:t>
          </a:r>
        </a:p>
      </dsp:txBody>
      <dsp:txXfrm>
        <a:off x="435224" y="51411"/>
        <a:ext cx="5594352" cy="781219"/>
      </dsp:txXfrm>
    </dsp:sp>
    <dsp:sp modelId="{97267EE0-92A7-4845-B4B3-93D88CE710F2}">
      <dsp:nvSpPr>
        <dsp:cNvPr id="0" name=""/>
        <dsp:cNvSpPr/>
      </dsp:nvSpPr>
      <dsp:spPr>
        <a:xfrm>
          <a:off x="332872" y="1018893"/>
          <a:ext cx="5799056" cy="762100"/>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3200" b="1" kern="1200" dirty="0">
              <a:latin typeface="+mj-lt"/>
            </a:rPr>
            <a:t>Victims</a:t>
          </a:r>
          <a:r>
            <a:rPr lang="en-AU" sz="2800" b="1" kern="1200" dirty="0">
              <a:latin typeface="+mj-lt"/>
            </a:rPr>
            <a:t> Compensation</a:t>
          </a:r>
        </a:p>
      </dsp:txBody>
      <dsp:txXfrm>
        <a:off x="370075" y="1056096"/>
        <a:ext cx="5724650" cy="687694"/>
      </dsp:txXfrm>
    </dsp:sp>
    <dsp:sp modelId="{5A0B128A-5254-45C9-BE49-8BB6FE1882AC}">
      <dsp:nvSpPr>
        <dsp:cNvPr id="0" name=""/>
        <dsp:cNvSpPr/>
      </dsp:nvSpPr>
      <dsp:spPr>
        <a:xfrm>
          <a:off x="340727" y="1924993"/>
          <a:ext cx="5783347" cy="785304"/>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     </a:t>
          </a:r>
          <a:r>
            <a:rPr lang="en-AU" sz="3200" b="1" kern="1200" dirty="0">
              <a:latin typeface="Calibri Light" panose="020F0302020204030204" pitchFamily="34" charset="0"/>
              <a:cs typeface="Calibri Light" panose="020F0302020204030204" pitchFamily="34" charset="0"/>
            </a:rPr>
            <a:t>Legal</a:t>
          </a:r>
          <a:r>
            <a:rPr lang="en-AU" sz="2800" b="1" kern="1200" dirty="0">
              <a:latin typeface="Calibri Light" panose="020F0302020204030204" pitchFamily="34" charset="0"/>
              <a:cs typeface="Calibri Light" panose="020F0302020204030204" pitchFamily="34" charset="0"/>
            </a:rPr>
            <a:t> issues from Financial Abuse</a:t>
          </a:r>
        </a:p>
      </dsp:txBody>
      <dsp:txXfrm>
        <a:off x="379062" y="1963328"/>
        <a:ext cx="5706677" cy="708634"/>
      </dsp:txXfrm>
    </dsp:sp>
    <dsp:sp modelId="{1EF2A4D6-D0E6-4E35-887E-E421432E2FD9}">
      <dsp:nvSpPr>
        <dsp:cNvPr id="0" name=""/>
        <dsp:cNvSpPr/>
      </dsp:nvSpPr>
      <dsp:spPr>
        <a:xfrm>
          <a:off x="340695" y="2832456"/>
          <a:ext cx="5835647" cy="803387"/>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t>	       </a:t>
          </a:r>
          <a:r>
            <a:rPr lang="en-AU" sz="3200" b="1" kern="1200" dirty="0">
              <a:latin typeface="+mj-lt"/>
            </a:rPr>
            <a:t>How</a:t>
          </a:r>
          <a:r>
            <a:rPr lang="en-AU" sz="2800" b="1" kern="1200" dirty="0">
              <a:latin typeface="+mj-lt"/>
            </a:rPr>
            <a:t> to get Help?</a:t>
          </a:r>
        </a:p>
      </dsp:txBody>
      <dsp:txXfrm>
        <a:off x="379913" y="2871674"/>
        <a:ext cx="5757211" cy="72495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86D4-568A-49D3-BF4C-CFE95A411601}">
      <dsp:nvSpPr>
        <dsp:cNvPr id="0" name=""/>
        <dsp:cNvSpPr/>
      </dsp:nvSpPr>
      <dsp:spPr>
        <a:xfrm>
          <a:off x="392962" y="9149"/>
          <a:ext cx="5678876" cy="865743"/>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latin typeface="Calibri Light" panose="020F0302020204030204" pitchFamily="34" charset="0"/>
              <a:cs typeface="Calibri Light" panose="020F0302020204030204" pitchFamily="34" charset="0"/>
            </a:rPr>
            <a:t>              </a:t>
          </a:r>
          <a:r>
            <a:rPr lang="en-AU" sz="3200" b="1" kern="1200" dirty="0">
              <a:latin typeface="Calibri Light" panose="020F0302020204030204" pitchFamily="34" charset="0"/>
              <a:cs typeface="Calibri Light" panose="020F0302020204030204" pitchFamily="34" charset="0"/>
            </a:rPr>
            <a:t>Changes</a:t>
          </a:r>
          <a:r>
            <a:rPr lang="en-AU" sz="2800" b="1" kern="1200" dirty="0">
              <a:latin typeface="Calibri Light" panose="020F0302020204030204" pitchFamily="34" charset="0"/>
              <a:cs typeface="Calibri Light" panose="020F0302020204030204" pitchFamily="34" charset="0"/>
            </a:rPr>
            <a:t> to Family Law</a:t>
          </a:r>
        </a:p>
      </dsp:txBody>
      <dsp:txXfrm>
        <a:off x="435224" y="51411"/>
        <a:ext cx="5594352" cy="781219"/>
      </dsp:txXfrm>
    </dsp:sp>
    <dsp:sp modelId="{97267EE0-92A7-4845-B4B3-93D88CE710F2}">
      <dsp:nvSpPr>
        <dsp:cNvPr id="0" name=""/>
        <dsp:cNvSpPr/>
      </dsp:nvSpPr>
      <dsp:spPr>
        <a:xfrm>
          <a:off x="332872" y="1018893"/>
          <a:ext cx="5799056" cy="762100"/>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b="1" kern="1200" dirty="0"/>
            <a:t>               </a:t>
          </a:r>
          <a:r>
            <a:rPr lang="en-AU" sz="3200" b="1" kern="1200" dirty="0">
              <a:latin typeface="+mj-lt"/>
            </a:rPr>
            <a:t>Victims</a:t>
          </a:r>
          <a:r>
            <a:rPr lang="en-AU" sz="2800" b="1" kern="1200" dirty="0">
              <a:latin typeface="+mj-lt"/>
            </a:rPr>
            <a:t> Compensation</a:t>
          </a:r>
        </a:p>
      </dsp:txBody>
      <dsp:txXfrm>
        <a:off x="370075" y="1056096"/>
        <a:ext cx="5724650" cy="687694"/>
      </dsp:txXfrm>
    </dsp:sp>
    <dsp:sp modelId="{5A0B128A-5254-45C9-BE49-8BB6FE1882AC}">
      <dsp:nvSpPr>
        <dsp:cNvPr id="0" name=""/>
        <dsp:cNvSpPr/>
      </dsp:nvSpPr>
      <dsp:spPr>
        <a:xfrm>
          <a:off x="340727" y="1924993"/>
          <a:ext cx="5783347" cy="785304"/>
        </a:xfrm>
        <a:prstGeom prst="roundRect">
          <a:avLst/>
        </a:prstGeom>
        <a:gradFill flip="none" rotWithShape="0">
          <a:gsLst>
            <a:gs pos="0">
              <a:srgbClr val="8E62A0">
                <a:tint val="66000"/>
                <a:satMod val="160000"/>
              </a:srgbClr>
            </a:gs>
            <a:gs pos="50000">
              <a:srgbClr val="8E62A0">
                <a:tint val="44500"/>
                <a:satMod val="160000"/>
              </a:srgbClr>
            </a:gs>
            <a:gs pos="100000">
              <a:srgbClr val="8E62A0">
                <a:tint val="23500"/>
                <a:satMod val="160000"/>
              </a:srgbClr>
            </a:gs>
          </a:gsLst>
          <a:lin ang="27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AU" sz="2800" kern="1200" dirty="0"/>
            <a:t>      </a:t>
          </a:r>
          <a:r>
            <a:rPr lang="en-AU" sz="2800" b="1" kern="1200" dirty="0">
              <a:latin typeface="+mj-lt"/>
            </a:rPr>
            <a:t>Legal </a:t>
          </a:r>
          <a:r>
            <a:rPr lang="en-AU" sz="3200" b="1" kern="1200" dirty="0">
              <a:latin typeface="+mj-lt"/>
            </a:rPr>
            <a:t>issues</a:t>
          </a:r>
          <a:r>
            <a:rPr lang="en-AU" sz="2800" b="1" kern="1200" dirty="0">
              <a:latin typeface="+mj-lt"/>
            </a:rPr>
            <a:t> from Financial Abuse</a:t>
          </a:r>
        </a:p>
      </dsp:txBody>
      <dsp:txXfrm>
        <a:off x="379062" y="1963328"/>
        <a:ext cx="5706677" cy="708634"/>
      </dsp:txXfrm>
    </dsp:sp>
    <dsp:sp modelId="{1EF2A4D6-D0E6-4E35-887E-E421432E2FD9}">
      <dsp:nvSpPr>
        <dsp:cNvPr id="0" name=""/>
        <dsp:cNvSpPr/>
      </dsp:nvSpPr>
      <dsp:spPr>
        <a:xfrm>
          <a:off x="340695" y="2832456"/>
          <a:ext cx="5835647" cy="803387"/>
        </a:xfrm>
        <a:prstGeom prst="roundRect">
          <a:avLst/>
        </a:prstGeom>
        <a:solidFill>
          <a:srgbClr val="8E62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AU" sz="2200" b="1" kern="1200" dirty="0"/>
            <a:t>	      </a:t>
          </a:r>
          <a:r>
            <a:rPr lang="en-AU" sz="3200" b="1" kern="1200" dirty="0">
              <a:latin typeface="+mj-lt"/>
            </a:rPr>
            <a:t>How</a:t>
          </a:r>
          <a:r>
            <a:rPr lang="en-AU" sz="2800" b="1" kern="1200" dirty="0">
              <a:latin typeface="+mj-lt"/>
            </a:rPr>
            <a:t> to get Help?</a:t>
          </a:r>
        </a:p>
      </dsp:txBody>
      <dsp:txXfrm>
        <a:off x="379913" y="2871674"/>
        <a:ext cx="5757211" cy="72495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F63ED-64ED-4E4F-AC3B-00A357FAFB35}">
      <dsp:nvSpPr>
        <dsp:cNvPr id="0" name=""/>
        <dsp:cNvSpPr/>
      </dsp:nvSpPr>
      <dsp:spPr>
        <a:xfrm>
          <a:off x="261179" y="2891"/>
          <a:ext cx="3023413" cy="1814048"/>
        </a:xfrm>
        <a:prstGeom prst="rect">
          <a:avLst/>
        </a:prstGeom>
        <a:solidFill>
          <a:srgbClr val="8E62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err="1"/>
            <a:t>Djirra</a:t>
          </a:r>
          <a:r>
            <a:rPr lang="en-AU" sz="1900" b="1" kern="1200" dirty="0"/>
            <a:t> </a:t>
          </a:r>
          <a:r>
            <a:rPr lang="en-AU" sz="1900" kern="1200" dirty="0"/>
            <a:t>- </a:t>
          </a:r>
          <a:r>
            <a:rPr lang="en-AU" sz="1900" b="1" kern="1200" dirty="0"/>
            <a:t>1800 105 303</a:t>
          </a:r>
          <a:endParaRPr lang="en-US" sz="1900" b="1" kern="1200" dirty="0"/>
        </a:p>
      </dsp:txBody>
      <dsp:txXfrm>
        <a:off x="261179" y="2891"/>
        <a:ext cx="3023413" cy="1814048"/>
      </dsp:txXfrm>
    </dsp:sp>
    <dsp:sp modelId="{001ACC8C-7820-4BC8-84CC-C2E64E621BFE}">
      <dsp:nvSpPr>
        <dsp:cNvPr id="0" name=""/>
        <dsp:cNvSpPr/>
      </dsp:nvSpPr>
      <dsp:spPr>
        <a:xfrm>
          <a:off x="3586934" y="2891"/>
          <a:ext cx="3250290" cy="1814048"/>
        </a:xfrm>
        <a:prstGeom prst="rect">
          <a:avLst/>
        </a:prstGeom>
        <a:solidFill>
          <a:srgbClr val="8E62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a:t>Victoria Legal Aid Legal Help Line - 1300 792 387</a:t>
          </a:r>
          <a:endParaRPr lang="en-US" sz="1900" b="1" kern="1200" dirty="0"/>
        </a:p>
      </dsp:txBody>
      <dsp:txXfrm>
        <a:off x="3586934" y="2891"/>
        <a:ext cx="3250290" cy="1814048"/>
      </dsp:txXfrm>
    </dsp:sp>
    <dsp:sp modelId="{349E1A4F-3423-4161-9A08-EAC4B9A30697}">
      <dsp:nvSpPr>
        <dsp:cNvPr id="0" name=""/>
        <dsp:cNvSpPr/>
      </dsp:nvSpPr>
      <dsp:spPr>
        <a:xfrm>
          <a:off x="7139566" y="2891"/>
          <a:ext cx="3023413" cy="1814048"/>
        </a:xfrm>
        <a:prstGeom prst="rect">
          <a:avLst/>
        </a:prstGeom>
        <a:solidFill>
          <a:srgbClr val="8E62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a:t>Law Institute of Victoria Find a Lawyer Referral Service </a:t>
          </a:r>
          <a:r>
            <a:rPr lang="en-AU" sz="1900" kern="1200" dirty="0"/>
            <a:t>- </a:t>
          </a:r>
          <a:r>
            <a:rPr lang="en-AU" sz="1900" b="1" kern="1200" dirty="0"/>
            <a:t>03 9607 9550</a:t>
          </a:r>
          <a:endParaRPr lang="en-US" sz="1900" b="1" kern="1200" dirty="0"/>
        </a:p>
      </dsp:txBody>
      <dsp:txXfrm>
        <a:off x="7139566" y="2891"/>
        <a:ext cx="3023413" cy="1814048"/>
      </dsp:txXfrm>
    </dsp:sp>
    <dsp:sp modelId="{1C78EEC9-B5FA-4A35-84C2-3BF1AC991CB7}">
      <dsp:nvSpPr>
        <dsp:cNvPr id="0" name=""/>
        <dsp:cNvSpPr/>
      </dsp:nvSpPr>
      <dsp:spPr>
        <a:xfrm>
          <a:off x="2037495" y="2119281"/>
          <a:ext cx="3023413" cy="1814048"/>
        </a:xfrm>
        <a:prstGeom prst="rect">
          <a:avLst/>
        </a:prstGeom>
        <a:solidFill>
          <a:srgbClr val="8E62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a:t>Women’s Legal Service Victoria - 1800 133 302</a:t>
          </a:r>
          <a:endParaRPr lang="en-US" sz="1900" b="1" kern="1200" dirty="0"/>
        </a:p>
      </dsp:txBody>
      <dsp:txXfrm>
        <a:off x="2037495" y="2119281"/>
        <a:ext cx="3023413" cy="1814048"/>
      </dsp:txXfrm>
    </dsp:sp>
    <dsp:sp modelId="{393D1E24-0DFD-4518-A306-6BF67E1FBBCF}">
      <dsp:nvSpPr>
        <dsp:cNvPr id="0" name=""/>
        <dsp:cNvSpPr/>
      </dsp:nvSpPr>
      <dsp:spPr>
        <a:xfrm>
          <a:off x="5363250" y="2119281"/>
          <a:ext cx="3023413" cy="1814048"/>
        </a:xfrm>
        <a:prstGeom prst="rect">
          <a:avLst/>
        </a:prstGeom>
        <a:solidFill>
          <a:srgbClr val="8E62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AU" sz="1900" b="1" kern="1200" dirty="0" err="1"/>
            <a:t>inTouch</a:t>
          </a:r>
          <a:r>
            <a:rPr lang="en-AU" sz="1900" kern="1200" dirty="0"/>
            <a:t> (a family violence service working with migrant and refugee women and their communities) </a:t>
          </a:r>
          <a:r>
            <a:rPr lang="en-AU" sz="1900" b="1" kern="1200" dirty="0"/>
            <a:t>- 1800 755 988</a:t>
          </a:r>
          <a:endParaRPr lang="en-US" sz="1900" b="1" kern="1200" dirty="0"/>
        </a:p>
      </dsp:txBody>
      <dsp:txXfrm>
        <a:off x="5363250" y="2119281"/>
        <a:ext cx="3023413" cy="18140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622798" y="1"/>
            <a:ext cx="4301543" cy="341064"/>
          </a:xfrm>
          <a:prstGeom prst="rect">
            <a:avLst/>
          </a:prstGeom>
        </p:spPr>
        <p:txBody>
          <a:bodyPr vert="horz" lIns="91440" tIns="45720" rIns="91440" bIns="45720" rtlCol="0"/>
          <a:lstStyle>
            <a:lvl1pPr algn="r">
              <a:defRPr sz="1200"/>
            </a:lvl1pPr>
          </a:lstStyle>
          <a:p>
            <a:fld id="{D80268A9-39CB-482F-BAA9-402DCFE8FFAB}" type="datetimeFigureOut">
              <a:rPr lang="en-AU" smtClean="0"/>
              <a:t>16/07/2024</a:t>
            </a:fld>
            <a:endParaRPr lang="en-AU"/>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92664" y="3271381"/>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456612"/>
            <a:ext cx="4301543" cy="341063"/>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622798" y="6456612"/>
            <a:ext cx="4301543" cy="341063"/>
          </a:xfrm>
          <a:prstGeom prst="rect">
            <a:avLst/>
          </a:prstGeom>
        </p:spPr>
        <p:txBody>
          <a:bodyPr vert="horz" lIns="91440" tIns="45720" rIns="91440" bIns="45720" rtlCol="0" anchor="b"/>
          <a:lstStyle>
            <a:lvl1pPr algn="r">
              <a:defRPr sz="1200"/>
            </a:lvl1pPr>
          </a:lstStyle>
          <a:p>
            <a:fld id="{09A307AD-84A7-47B2-A244-78D4DAD84311}" type="slidenum">
              <a:rPr lang="en-AU" smtClean="0"/>
              <a:t>‹#›</a:t>
            </a:fld>
            <a:endParaRPr lang="en-AU"/>
          </a:p>
        </p:txBody>
      </p:sp>
    </p:spTree>
    <p:extLst>
      <p:ext uri="{BB962C8B-B14F-4D97-AF65-F5344CB8AC3E}">
        <p14:creationId xmlns:p14="http://schemas.microsoft.com/office/powerpoint/2010/main" val="1173434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6B3E178-7007-4201-8031-2520E3D06E50}" type="slidenum">
              <a:rPr lang="en-AU" smtClean="0"/>
              <a:t>1</a:t>
            </a:fld>
            <a:endParaRPr lang="en-AU"/>
          </a:p>
        </p:txBody>
      </p:sp>
    </p:spTree>
    <p:extLst>
      <p:ext uri="{BB962C8B-B14F-4D97-AF65-F5344CB8AC3E}">
        <p14:creationId xmlns:p14="http://schemas.microsoft.com/office/powerpoint/2010/main" val="1635980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10</a:t>
            </a:fld>
            <a:endParaRPr lang="en-AU"/>
          </a:p>
        </p:txBody>
      </p:sp>
    </p:spTree>
    <p:extLst>
      <p:ext uri="{BB962C8B-B14F-4D97-AF65-F5344CB8AC3E}">
        <p14:creationId xmlns:p14="http://schemas.microsoft.com/office/powerpoint/2010/main" val="2986702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11</a:t>
            </a:fld>
            <a:endParaRPr lang="en-AU"/>
          </a:p>
        </p:txBody>
      </p:sp>
      <p:sp>
        <p:nvSpPr>
          <p:cNvPr id="6" name="Notes Placeholder 5">
            <a:extLst>
              <a:ext uri="{FF2B5EF4-FFF2-40B4-BE49-F238E27FC236}">
                <a16:creationId xmlns:a16="http://schemas.microsoft.com/office/drawing/2014/main" id="{49C067C3-2A44-ABC9-544E-407E9954F525}"/>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235847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12</a:t>
            </a:fld>
            <a:endParaRPr lang="en-AU"/>
          </a:p>
        </p:txBody>
      </p:sp>
      <p:sp>
        <p:nvSpPr>
          <p:cNvPr id="6" name="Notes Placeholder 5">
            <a:extLst>
              <a:ext uri="{FF2B5EF4-FFF2-40B4-BE49-F238E27FC236}">
                <a16:creationId xmlns:a16="http://schemas.microsoft.com/office/drawing/2014/main" id="{ED380C06-EA74-DEF6-C38D-BF776C9113E5}"/>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2705337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13</a:t>
            </a:fld>
            <a:endParaRPr lang="en-AU"/>
          </a:p>
        </p:txBody>
      </p:sp>
      <p:sp>
        <p:nvSpPr>
          <p:cNvPr id="6" name="Notes Placeholder 5">
            <a:extLst>
              <a:ext uri="{FF2B5EF4-FFF2-40B4-BE49-F238E27FC236}">
                <a16:creationId xmlns:a16="http://schemas.microsoft.com/office/drawing/2014/main" id="{FC927FF5-47AC-E65D-1FE9-8BD81090C902}"/>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906137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14</a:t>
            </a:fld>
            <a:endParaRPr lang="en-AU"/>
          </a:p>
        </p:txBody>
      </p:sp>
    </p:spTree>
    <p:extLst>
      <p:ext uri="{BB962C8B-B14F-4D97-AF65-F5344CB8AC3E}">
        <p14:creationId xmlns:p14="http://schemas.microsoft.com/office/powerpoint/2010/main" val="4145629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D9842F-5C42-4A34-A97D-F78BB15A7791}" type="slidenum">
              <a:rPr lang="en-AU" smtClean="0"/>
              <a:t>15</a:t>
            </a:fld>
            <a:endParaRPr lang="en-AU"/>
          </a:p>
        </p:txBody>
      </p:sp>
    </p:spTree>
    <p:extLst>
      <p:ext uri="{BB962C8B-B14F-4D97-AF65-F5344CB8AC3E}">
        <p14:creationId xmlns:p14="http://schemas.microsoft.com/office/powerpoint/2010/main" val="291681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16</a:t>
            </a:fld>
            <a:endParaRPr lang="en-AU"/>
          </a:p>
        </p:txBody>
      </p:sp>
      <p:sp>
        <p:nvSpPr>
          <p:cNvPr id="6" name="Notes Placeholder 5">
            <a:extLst>
              <a:ext uri="{FF2B5EF4-FFF2-40B4-BE49-F238E27FC236}">
                <a16:creationId xmlns:a16="http://schemas.microsoft.com/office/drawing/2014/main" id="{5C7771E5-9CA9-FED9-6983-DE9792273F8F}"/>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2078201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17</a:t>
            </a:fld>
            <a:endParaRPr lang="en-AU" dirty="0"/>
          </a:p>
        </p:txBody>
      </p:sp>
      <p:sp>
        <p:nvSpPr>
          <p:cNvPr id="6" name="Notes Placeholder 5">
            <a:extLst>
              <a:ext uri="{FF2B5EF4-FFF2-40B4-BE49-F238E27FC236}">
                <a16:creationId xmlns:a16="http://schemas.microsoft.com/office/drawing/2014/main" id="{863D6AAD-6E56-19E7-B197-AE9CAF4033E7}"/>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3275738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D9842F-5C42-4A34-A97D-F78BB15A7791}" type="slidenum">
              <a:rPr lang="en-AU" smtClean="0"/>
              <a:t>18</a:t>
            </a:fld>
            <a:endParaRPr lang="en-AU"/>
          </a:p>
        </p:txBody>
      </p:sp>
    </p:spTree>
    <p:extLst>
      <p:ext uri="{BB962C8B-B14F-4D97-AF65-F5344CB8AC3E}">
        <p14:creationId xmlns:p14="http://schemas.microsoft.com/office/powerpoint/2010/main" val="653902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19</a:t>
            </a:fld>
            <a:endParaRPr lang="en-AU"/>
          </a:p>
        </p:txBody>
      </p:sp>
    </p:spTree>
    <p:extLst>
      <p:ext uri="{BB962C8B-B14F-4D97-AF65-F5344CB8AC3E}">
        <p14:creationId xmlns:p14="http://schemas.microsoft.com/office/powerpoint/2010/main" val="53305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FD9842F-5C42-4A34-A97D-F78BB15A7791}" type="slidenum">
              <a:rPr lang="en-AU" smtClean="0"/>
              <a:t>2</a:t>
            </a:fld>
            <a:endParaRPr lang="en-AU"/>
          </a:p>
        </p:txBody>
      </p:sp>
      <p:sp>
        <p:nvSpPr>
          <p:cNvPr id="6" name="Notes Placeholder 5">
            <a:extLst>
              <a:ext uri="{FF2B5EF4-FFF2-40B4-BE49-F238E27FC236}">
                <a16:creationId xmlns:a16="http://schemas.microsoft.com/office/drawing/2014/main" id="{032DA606-BBE2-7235-599A-296D7403C6CB}"/>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207124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20</a:t>
            </a:fld>
            <a:endParaRPr lang="en-AU"/>
          </a:p>
        </p:txBody>
      </p:sp>
    </p:spTree>
    <p:extLst>
      <p:ext uri="{BB962C8B-B14F-4D97-AF65-F5344CB8AC3E}">
        <p14:creationId xmlns:p14="http://schemas.microsoft.com/office/powerpoint/2010/main" val="28173056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D9842F-5C42-4A34-A97D-F78BB15A7791}" type="slidenum">
              <a:rPr lang="en-AU" smtClean="0"/>
              <a:t>21</a:t>
            </a:fld>
            <a:endParaRPr lang="en-AU"/>
          </a:p>
        </p:txBody>
      </p:sp>
    </p:spTree>
    <p:extLst>
      <p:ext uri="{BB962C8B-B14F-4D97-AF65-F5344CB8AC3E}">
        <p14:creationId xmlns:p14="http://schemas.microsoft.com/office/powerpoint/2010/main" val="28666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22</a:t>
            </a:fld>
            <a:endParaRPr lang="en-AU"/>
          </a:p>
        </p:txBody>
      </p:sp>
    </p:spTree>
    <p:extLst>
      <p:ext uri="{BB962C8B-B14F-4D97-AF65-F5344CB8AC3E}">
        <p14:creationId xmlns:p14="http://schemas.microsoft.com/office/powerpoint/2010/main" val="18173862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9A307AD-84A7-47B2-A244-78D4DAD84311}" type="slidenum">
              <a:rPr lang="en-AU" smtClean="0"/>
              <a:t>23</a:t>
            </a:fld>
            <a:endParaRPr lang="en-AU"/>
          </a:p>
        </p:txBody>
      </p:sp>
    </p:spTree>
    <p:extLst>
      <p:ext uri="{BB962C8B-B14F-4D97-AF65-F5344CB8AC3E}">
        <p14:creationId xmlns:p14="http://schemas.microsoft.com/office/powerpoint/2010/main" val="1633383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24</a:t>
            </a:fld>
            <a:endParaRPr lang="en-AU"/>
          </a:p>
        </p:txBody>
      </p:sp>
    </p:spTree>
    <p:extLst>
      <p:ext uri="{BB962C8B-B14F-4D97-AF65-F5344CB8AC3E}">
        <p14:creationId xmlns:p14="http://schemas.microsoft.com/office/powerpoint/2010/main" val="1093675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25</a:t>
            </a:fld>
            <a:endParaRPr lang="en-AU"/>
          </a:p>
        </p:txBody>
      </p:sp>
    </p:spTree>
    <p:extLst>
      <p:ext uri="{BB962C8B-B14F-4D97-AF65-F5344CB8AC3E}">
        <p14:creationId xmlns:p14="http://schemas.microsoft.com/office/powerpoint/2010/main" val="121277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3</a:t>
            </a:fld>
            <a:endParaRPr lang="en-AU"/>
          </a:p>
        </p:txBody>
      </p:sp>
    </p:spTree>
    <p:extLst>
      <p:ext uri="{BB962C8B-B14F-4D97-AF65-F5344CB8AC3E}">
        <p14:creationId xmlns:p14="http://schemas.microsoft.com/office/powerpoint/2010/main" val="229721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FD9842F-5C42-4A34-A97D-F78BB15A7791}" type="slidenum">
              <a:rPr lang="en-AU" smtClean="0"/>
              <a:t>4</a:t>
            </a:fld>
            <a:endParaRPr lang="en-AU"/>
          </a:p>
        </p:txBody>
      </p:sp>
      <p:sp>
        <p:nvSpPr>
          <p:cNvPr id="6" name="Notes Placeholder 5">
            <a:extLst>
              <a:ext uri="{FF2B5EF4-FFF2-40B4-BE49-F238E27FC236}">
                <a16:creationId xmlns:a16="http://schemas.microsoft.com/office/drawing/2014/main" id="{ED2CC8A3-0668-722D-514F-41CCCC9B036C}"/>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1819241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FD9842F-5C42-4A34-A97D-F78BB15A7791}" type="slidenum">
              <a:rPr lang="en-AU" smtClean="0"/>
              <a:t>5</a:t>
            </a:fld>
            <a:endParaRPr lang="en-AU"/>
          </a:p>
        </p:txBody>
      </p:sp>
    </p:spTree>
    <p:extLst>
      <p:ext uri="{BB962C8B-B14F-4D97-AF65-F5344CB8AC3E}">
        <p14:creationId xmlns:p14="http://schemas.microsoft.com/office/powerpoint/2010/main" val="415797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9A307AD-84A7-47B2-A244-78D4DAD84311}" type="slidenum">
              <a:rPr lang="en-AU" smtClean="0"/>
              <a:t>6</a:t>
            </a:fld>
            <a:endParaRPr lang="en-AU"/>
          </a:p>
        </p:txBody>
      </p:sp>
    </p:spTree>
    <p:extLst>
      <p:ext uri="{BB962C8B-B14F-4D97-AF65-F5344CB8AC3E}">
        <p14:creationId xmlns:p14="http://schemas.microsoft.com/office/powerpoint/2010/main" val="272954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7</a:t>
            </a:fld>
            <a:endParaRPr lang="en-AU" dirty="0"/>
          </a:p>
        </p:txBody>
      </p:sp>
      <p:sp>
        <p:nvSpPr>
          <p:cNvPr id="6" name="Notes Placeholder 5">
            <a:extLst>
              <a:ext uri="{FF2B5EF4-FFF2-40B4-BE49-F238E27FC236}">
                <a16:creationId xmlns:a16="http://schemas.microsoft.com/office/drawing/2014/main" id="{5C40A359-4C10-5DF7-A062-48C9D774C753}"/>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106490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8</a:t>
            </a:fld>
            <a:endParaRPr lang="en-AU"/>
          </a:p>
        </p:txBody>
      </p:sp>
      <p:sp>
        <p:nvSpPr>
          <p:cNvPr id="6" name="Notes Placeholder 5">
            <a:extLst>
              <a:ext uri="{FF2B5EF4-FFF2-40B4-BE49-F238E27FC236}">
                <a16:creationId xmlns:a16="http://schemas.microsoft.com/office/drawing/2014/main" id="{40074778-AA9F-8661-C7DA-85C0D9750F67}"/>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3646276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09A307AD-84A7-47B2-A244-78D4DAD84311}" type="slidenum">
              <a:rPr lang="en-AU" smtClean="0"/>
              <a:t>9</a:t>
            </a:fld>
            <a:endParaRPr lang="en-AU"/>
          </a:p>
        </p:txBody>
      </p:sp>
      <p:sp>
        <p:nvSpPr>
          <p:cNvPr id="6" name="Notes Placeholder 5">
            <a:extLst>
              <a:ext uri="{FF2B5EF4-FFF2-40B4-BE49-F238E27FC236}">
                <a16:creationId xmlns:a16="http://schemas.microsoft.com/office/drawing/2014/main" id="{466AD3AD-7A8C-B361-2CEA-9712B27B7063}"/>
              </a:ext>
            </a:extLst>
          </p:cNvPr>
          <p:cNvSpPr>
            <a:spLocks noGrp="1"/>
          </p:cNvSpPr>
          <p:nvPr>
            <p:ph type="body" sz="quarter" idx="3"/>
          </p:nvPr>
        </p:nvSpPr>
        <p:spPr/>
        <p:txBody>
          <a:bodyPr/>
          <a:lstStyle/>
          <a:p>
            <a:endParaRPr lang="en-AU"/>
          </a:p>
        </p:txBody>
      </p:sp>
    </p:spTree>
    <p:extLst>
      <p:ext uri="{BB962C8B-B14F-4D97-AF65-F5344CB8AC3E}">
        <p14:creationId xmlns:p14="http://schemas.microsoft.com/office/powerpoint/2010/main" val="16469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8C93C-BC07-D6DD-A5D9-79A919C646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C742DAB-7884-AB3F-69AE-357B05822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9D50D33-EAAB-8E62-B05C-3C20DB9B4CB2}"/>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0919B822-4083-0011-D255-F4787A03A57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FE4D70B-4F5C-9CB8-C45B-20EFF8CC8CCE}"/>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151691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242CD-2A3A-40E5-1414-56634905840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6E2A1CC-91D9-22E6-9CD3-79C79C2974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49647C-BC3C-31CC-1CD7-709943B5AAB7}"/>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E9B130D8-30C9-E697-1FDC-FEFD83FF901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6584C45-DDFB-0532-5306-F1ED9AF6A6A7}"/>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2286349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10E5E-7E41-5399-EC03-387E31054E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5D4D48E-AE1D-7DE5-AA53-DB103AA215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29D106A-B620-02B7-86BB-45A09F0AF8FA}"/>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AF608371-BD55-4A1D-9BC7-13E9B0A8A4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73882CC-42BC-AA46-2EE5-75EAA08863B0}"/>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3124592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275928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F1FA-D20C-4130-F4C3-CC95365D1A1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FE086AA-B2F1-B20C-69AA-E441F66CAD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C83C18-6087-69E3-565B-0A1F4FB1C418}"/>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F5A041AF-A7A0-EAA6-9245-98A19093EB8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70DE24B-571F-344C-C54B-54C6068E78C9}"/>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1027194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7EFE-BF6A-1FCC-F06D-366854D28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84C7267-AEA0-3463-D43A-2842F27AAF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107C48-B3E8-A2DC-B326-B20AB240911F}"/>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73722670-7394-48CA-7D88-E5CA0CA458C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57C56AD-4BF6-7EDC-E085-08466759B42E}"/>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2688329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19768-DECA-A0C3-0100-9298ADF05D4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6E16B93-945F-8586-BA19-DFC3CEC828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5E829B81-E742-8E02-C1A1-9EF556AF00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0C8392E-5716-F4B0-1B43-9766517A2646}"/>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6" name="Footer Placeholder 5">
            <a:extLst>
              <a:ext uri="{FF2B5EF4-FFF2-40B4-BE49-F238E27FC236}">
                <a16:creationId xmlns:a16="http://schemas.microsoft.com/office/drawing/2014/main" id="{6552C9B4-5E64-CE87-73CD-A8C1962EC7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6C4F967-D449-3AEE-B358-4CB5C98528E1}"/>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3075861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D8F1C-6FE4-FF6B-7F30-3B86B68664B1}"/>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77F7F60-1E8C-1712-DF5A-5F12436FFA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588379-9DC8-DA6C-6B6C-AA85DC747C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10179C2-CAC9-D1DE-18C9-233709C241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2A942-F0E8-64C5-14A7-8A89334847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10EC3EC-879C-58F5-5938-6AC2F258343F}"/>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8" name="Footer Placeholder 7">
            <a:extLst>
              <a:ext uri="{FF2B5EF4-FFF2-40B4-BE49-F238E27FC236}">
                <a16:creationId xmlns:a16="http://schemas.microsoft.com/office/drawing/2014/main" id="{4929D5C1-0923-4B65-67D6-0BD42EF3D99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950A724-BE3C-9F01-8BB5-8FED94B01B76}"/>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379488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A86DD-FCCD-42DB-AE95-79DE8F083AE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42AA226-9D96-2597-09E2-FD4F62F1EAFD}"/>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4" name="Footer Placeholder 3">
            <a:extLst>
              <a:ext uri="{FF2B5EF4-FFF2-40B4-BE49-F238E27FC236}">
                <a16:creationId xmlns:a16="http://schemas.microsoft.com/office/drawing/2014/main" id="{609C418E-0061-0C31-DFFA-63AE3A309E3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267B0F3-DE22-1D22-A633-8F4DF3CCD611}"/>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364128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80C8E5-E758-CB34-1CEA-AAAC3B1CC499}"/>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3" name="Footer Placeholder 2">
            <a:extLst>
              <a:ext uri="{FF2B5EF4-FFF2-40B4-BE49-F238E27FC236}">
                <a16:creationId xmlns:a16="http://schemas.microsoft.com/office/drawing/2014/main" id="{B975DAE5-E2B0-CC0A-E7E2-144391E6AA3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072F3B5-0B76-7934-9A4D-A8C9C478C664}"/>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189950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EB64-E4AF-DD52-49D6-130428DCA8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43C0CE4-752B-1CA8-BF78-05E2EF5CE8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1B892B4-3556-B4AC-844D-E1C26BA552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A8F38B-3371-E303-E3D3-C434B6B60F8E}"/>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6" name="Footer Placeholder 5">
            <a:extLst>
              <a:ext uri="{FF2B5EF4-FFF2-40B4-BE49-F238E27FC236}">
                <a16:creationId xmlns:a16="http://schemas.microsoft.com/office/drawing/2014/main" id="{5FB13FC5-B904-2097-1343-1A7E666B1EB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1749A5C-5975-7885-946D-6C2232916D6A}"/>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118650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93CE5-62CA-4F82-17BF-E2E661BD3A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1964E08-A232-EFD4-BA07-6038F660B3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645B3BE3-6028-ADEE-3D5A-A39D3E675E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CA6F6C-B6EB-C06A-45C9-EF45048109B4}"/>
              </a:ext>
            </a:extLst>
          </p:cNvPr>
          <p:cNvSpPr>
            <a:spLocks noGrp="1"/>
          </p:cNvSpPr>
          <p:nvPr>
            <p:ph type="dt" sz="half" idx="10"/>
          </p:nvPr>
        </p:nvSpPr>
        <p:spPr/>
        <p:txBody>
          <a:bodyPr/>
          <a:lstStyle/>
          <a:p>
            <a:fld id="{ADEA1A27-7CED-4196-BFC4-14978FAC311C}" type="datetimeFigureOut">
              <a:rPr lang="en-AU" smtClean="0"/>
              <a:t>16/07/2024</a:t>
            </a:fld>
            <a:endParaRPr lang="en-AU"/>
          </a:p>
        </p:txBody>
      </p:sp>
      <p:sp>
        <p:nvSpPr>
          <p:cNvPr id="6" name="Footer Placeholder 5">
            <a:extLst>
              <a:ext uri="{FF2B5EF4-FFF2-40B4-BE49-F238E27FC236}">
                <a16:creationId xmlns:a16="http://schemas.microsoft.com/office/drawing/2014/main" id="{6788E6E5-5F5B-3C3E-94B3-0BDCE27F2A4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EAB8CF5-9648-3574-36A8-2BBD0BC69E8F}"/>
              </a:ext>
            </a:extLst>
          </p:cNvPr>
          <p:cNvSpPr>
            <a:spLocks noGrp="1"/>
          </p:cNvSpPr>
          <p:nvPr>
            <p:ph type="sldNum" sz="quarter" idx="12"/>
          </p:nvPr>
        </p:nvSpPr>
        <p:spPr/>
        <p:txBody>
          <a:bodyPr/>
          <a:lstStyle/>
          <a:p>
            <a:fld id="{E11529B0-4211-41B4-BECA-88C5977A1822}" type="slidenum">
              <a:rPr lang="en-AU" smtClean="0"/>
              <a:t>‹#›</a:t>
            </a:fld>
            <a:endParaRPr lang="en-AU"/>
          </a:p>
        </p:txBody>
      </p:sp>
    </p:spTree>
    <p:extLst>
      <p:ext uri="{BB962C8B-B14F-4D97-AF65-F5344CB8AC3E}">
        <p14:creationId xmlns:p14="http://schemas.microsoft.com/office/powerpoint/2010/main" val="2482263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DD00D3-5BBE-6DD4-416F-6EB057BCA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D1806DB-19B8-B7E5-C562-AF3CB16F6F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2D11C42-ECCB-98E1-F51F-49A760A46E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A1A27-7CED-4196-BFC4-14978FAC311C}" type="datetimeFigureOut">
              <a:rPr lang="en-AU" smtClean="0"/>
              <a:t>16/07/2024</a:t>
            </a:fld>
            <a:endParaRPr lang="en-AU"/>
          </a:p>
        </p:txBody>
      </p:sp>
      <p:sp>
        <p:nvSpPr>
          <p:cNvPr id="5" name="Footer Placeholder 4">
            <a:extLst>
              <a:ext uri="{FF2B5EF4-FFF2-40B4-BE49-F238E27FC236}">
                <a16:creationId xmlns:a16="http://schemas.microsoft.com/office/drawing/2014/main" id="{90026D06-463E-F39A-7006-63EEED6DD2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06DC204-1FB2-C100-8BA2-8DDF459A95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529B0-4211-41B4-BECA-88C5977A1822}" type="slidenum">
              <a:rPr lang="en-AU" smtClean="0"/>
              <a:t>‹#›</a:t>
            </a:fld>
            <a:endParaRPr lang="en-AU"/>
          </a:p>
        </p:txBody>
      </p:sp>
    </p:spTree>
    <p:extLst>
      <p:ext uri="{BB962C8B-B14F-4D97-AF65-F5344CB8AC3E}">
        <p14:creationId xmlns:p14="http://schemas.microsoft.com/office/powerpoint/2010/main" val="231753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jfi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hyperlink" Target="https://www.bestforkids.org.au/for-parents/independent-childrens-lawyers.html" TargetMode="External"/><Relationship Id="rId3" Type="http://schemas.openxmlformats.org/officeDocument/2006/relationships/image" Target="../media/image8.png"/><Relationship Id="rId7" Type="http://schemas.openxmlformats.org/officeDocument/2006/relationships/image" Target="../media/image9.jfif"/><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hyperlink" Target="https://www.fcfcoa.gov.au/news-and-media-centre/fla2023" TargetMode="External"/><Relationship Id="rId5" Type="http://schemas.openxmlformats.org/officeDocument/2006/relationships/hyperlink" Target="https://www.fcfcoa.gov.au/resources/videos" TargetMode="External"/><Relationship Id="rId10" Type="http://schemas.openxmlformats.org/officeDocument/2006/relationships/image" Target="../media/image2.png"/><Relationship Id="rId4" Type="http://schemas.openxmlformats.org/officeDocument/2006/relationships/hyperlink" Target="https://eclc.org.au/flyp/?utm_source=linkedin&amp;utm_medium=Zoho+Social"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gcls.org.a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92" y="537204"/>
            <a:ext cx="8911687" cy="1280890"/>
          </a:xfrm>
        </p:spPr>
        <p:txBody>
          <a:bodyPr>
            <a:normAutofit/>
          </a:bodyPr>
          <a:lstStyle/>
          <a:p>
            <a:r>
              <a:rPr lang="en-AU" sz="4400" dirty="0">
                <a:cs typeface="Calibri" panose="020F0502020204030204" pitchFamily="34" charset="0"/>
              </a:rPr>
              <a:t>Acknowledgement</a:t>
            </a:r>
            <a:r>
              <a:rPr lang="en-AU" sz="4400" dirty="0">
                <a:latin typeface="Calibri" panose="020F0502020204030204" pitchFamily="34" charset="0"/>
                <a:cs typeface="Calibri" panose="020F0502020204030204" pitchFamily="34" charset="0"/>
              </a:rPr>
              <a:t> </a:t>
            </a:r>
            <a:r>
              <a:rPr lang="en-AU" sz="4400" dirty="0">
                <a:cs typeface="Calibri" panose="020F0502020204030204" pitchFamily="34" charset="0"/>
              </a:rPr>
              <a:t>of Country</a:t>
            </a:r>
          </a:p>
        </p:txBody>
      </p:sp>
      <p:sp>
        <p:nvSpPr>
          <p:cNvPr id="3" name="Content Placeholder 2"/>
          <p:cNvSpPr>
            <a:spLocks noGrp="1"/>
          </p:cNvSpPr>
          <p:nvPr>
            <p:ph type="subTitle" idx="4294967295"/>
          </p:nvPr>
        </p:nvSpPr>
        <p:spPr>
          <a:xfrm>
            <a:off x="1349829" y="1723696"/>
            <a:ext cx="9875519" cy="1860331"/>
          </a:xfrm>
        </p:spPr>
        <p:txBody>
          <a:bodyPr>
            <a:normAutofit/>
          </a:bodyPr>
          <a:lstStyle/>
          <a:p>
            <a:pPr marL="0" indent="0" algn="ctr">
              <a:buNone/>
            </a:pPr>
            <a:r>
              <a:rPr lang="en-AU" sz="2000" dirty="0">
                <a:latin typeface="Arial" panose="020B0604020202020204" pitchFamily="34" charset="0"/>
                <a:cs typeface="Arial" panose="020B0604020202020204" pitchFamily="34" charset="0"/>
              </a:rPr>
              <a:t>Gippsland Community Legal Service acknowledges the Traditional custodians of the land, their diversity, histories, knowledge and their continuing connections to land, water and community. We respectfully acknowledge the </a:t>
            </a:r>
            <a:r>
              <a:rPr lang="en-AU" sz="2000" dirty="0" err="1">
                <a:latin typeface="Arial" panose="020B0604020202020204" pitchFamily="34" charset="0"/>
                <a:cs typeface="Arial" panose="020B0604020202020204" pitchFamily="34" charset="0"/>
              </a:rPr>
              <a:t>Gunaikurnai</a:t>
            </a:r>
            <a:r>
              <a:rPr lang="en-AU" sz="2000" dirty="0">
                <a:latin typeface="Arial" panose="020B0604020202020204" pitchFamily="34" charset="0"/>
                <a:cs typeface="Arial" panose="020B0604020202020204" pitchFamily="34" charset="0"/>
              </a:rPr>
              <a:t>, </a:t>
            </a:r>
            <a:r>
              <a:rPr lang="en-AU" sz="2000" dirty="0" err="1">
                <a:latin typeface="Arial" panose="020B0604020202020204" pitchFamily="34" charset="0"/>
                <a:cs typeface="Arial" panose="020B0604020202020204" pitchFamily="34" charset="0"/>
              </a:rPr>
              <a:t>Ngarigo</a:t>
            </a:r>
            <a:r>
              <a:rPr lang="en-AU" sz="2000" dirty="0">
                <a:latin typeface="Arial" panose="020B0604020202020204" pitchFamily="34" charset="0"/>
                <a:cs typeface="Arial" panose="020B0604020202020204" pitchFamily="34" charset="0"/>
              </a:rPr>
              <a:t> Monero, Bidwell and Bunurong People and their Elders past, present and emerging, who are the Traditional Owners of the land on which our service is located.</a:t>
            </a:r>
          </a:p>
        </p:txBody>
      </p:sp>
      <p:pic>
        <p:nvPicPr>
          <p:cNvPr id="4" name="Picture 3"/>
          <p:cNvPicPr>
            <a:picLocks noChangeAspect="1"/>
          </p:cNvPicPr>
          <p:nvPr/>
        </p:nvPicPr>
        <p:blipFill>
          <a:blip r:embed="rId3"/>
          <a:stretch>
            <a:fillRect/>
          </a:stretch>
        </p:blipFill>
        <p:spPr>
          <a:xfrm>
            <a:off x="3818942" y="3717647"/>
            <a:ext cx="4095214" cy="1455324"/>
          </a:xfrm>
          <a:prstGeom prst="rect">
            <a:avLst/>
          </a:prstGeom>
        </p:spPr>
      </p:pic>
      <p:pic>
        <p:nvPicPr>
          <p:cNvPr id="5" name="Picture 4"/>
          <p:cNvPicPr>
            <a:picLocks noChangeAspect="1"/>
          </p:cNvPicPr>
          <p:nvPr/>
        </p:nvPicPr>
        <p:blipFill>
          <a:blip r:embed="rId4"/>
          <a:stretch>
            <a:fillRect/>
          </a:stretch>
        </p:blipFill>
        <p:spPr>
          <a:xfrm>
            <a:off x="0" y="6025415"/>
            <a:ext cx="12192000" cy="832585"/>
          </a:xfrm>
          <a:prstGeom prst="rect">
            <a:avLst/>
          </a:prstGeom>
        </p:spPr>
      </p:pic>
    </p:spTree>
    <p:extLst>
      <p:ext uri="{BB962C8B-B14F-4D97-AF65-F5344CB8AC3E}">
        <p14:creationId xmlns:p14="http://schemas.microsoft.com/office/powerpoint/2010/main" val="497439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25415"/>
            <a:ext cx="12192000" cy="832585"/>
          </a:xfrm>
          <a:prstGeom prst="rect">
            <a:avLst/>
          </a:prstGeom>
        </p:spPr>
      </p:pic>
      <p:pic>
        <p:nvPicPr>
          <p:cNvPr id="2" name="Content Placeholder 3">
            <a:extLst>
              <a:ext uri="{FF2B5EF4-FFF2-40B4-BE49-F238E27FC236}">
                <a16:creationId xmlns:a16="http://schemas.microsoft.com/office/drawing/2014/main" id="{26B2E029-2721-2EA5-A5CC-DCCF7C3AA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9229" y="112080"/>
            <a:ext cx="7013542" cy="6890992"/>
          </a:xfrm>
          <a:prstGeom prst="rect">
            <a:avLst/>
          </a:prstGeom>
        </p:spPr>
      </p:pic>
      <p:sp>
        <p:nvSpPr>
          <p:cNvPr id="4" name="Rounded Rectangle 9">
            <a:extLst>
              <a:ext uri="{FF2B5EF4-FFF2-40B4-BE49-F238E27FC236}">
                <a16:creationId xmlns:a16="http://schemas.microsoft.com/office/drawing/2014/main" id="{65D0C17B-3A99-560D-DA29-2C3D3C22A6D7}"/>
              </a:ext>
            </a:extLst>
          </p:cNvPr>
          <p:cNvSpPr/>
          <p:nvPr/>
        </p:nvSpPr>
        <p:spPr>
          <a:xfrm>
            <a:off x="4345578" y="1744794"/>
            <a:ext cx="1428206" cy="721242"/>
          </a:xfrm>
          <a:prstGeom prst="roundRect">
            <a:avLst/>
          </a:prstGeom>
          <a:solidFill>
            <a:srgbClr val="C1A7D1">
              <a:alpha val="7100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ts val="600"/>
              </a:spcAft>
            </a:pPr>
            <a:r>
              <a:rPr lang="en-AU" sz="1600" b="1" kern="1200" dirty="0">
                <a:solidFill>
                  <a:schemeClr val="tx1"/>
                </a:solidFill>
                <a:latin typeface="Century Gothic" panose="020B0502020202020204" pitchFamily="34" charset="0"/>
                <a:ea typeface="+mn-ea"/>
                <a:cs typeface="+mn-cs"/>
              </a:rPr>
              <a:t>Lives with</a:t>
            </a:r>
            <a:endParaRPr lang="en-AU" sz="1600" b="1" dirty="0">
              <a:solidFill>
                <a:schemeClr val="tx1"/>
              </a:solidFill>
              <a:latin typeface="Century Gothic" panose="020B0502020202020204" pitchFamily="34" charset="0"/>
            </a:endParaRPr>
          </a:p>
        </p:txBody>
      </p:sp>
      <p:sp>
        <p:nvSpPr>
          <p:cNvPr id="6" name="Rounded Rectangle 10">
            <a:extLst>
              <a:ext uri="{FF2B5EF4-FFF2-40B4-BE49-F238E27FC236}">
                <a16:creationId xmlns:a16="http://schemas.microsoft.com/office/drawing/2014/main" id="{A7EC686F-6108-629E-F76E-96B323C8B17A}"/>
              </a:ext>
            </a:extLst>
          </p:cNvPr>
          <p:cNvSpPr/>
          <p:nvPr/>
        </p:nvSpPr>
        <p:spPr>
          <a:xfrm>
            <a:off x="5971297" y="1743417"/>
            <a:ext cx="1558836" cy="721243"/>
          </a:xfrm>
          <a:prstGeom prst="roundRect">
            <a:avLst/>
          </a:prstGeom>
          <a:solidFill>
            <a:srgbClr val="C1A7D1">
              <a:alpha val="7100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ts val="600"/>
              </a:spcAft>
            </a:pPr>
            <a:r>
              <a:rPr lang="en-AU" sz="1600" b="1" kern="1200" dirty="0">
                <a:solidFill>
                  <a:schemeClr val="tx1"/>
                </a:solidFill>
                <a:latin typeface="Century Gothic" panose="020B0502020202020204" pitchFamily="34" charset="0"/>
                <a:ea typeface="+mn-ea"/>
                <a:cs typeface="+mn-cs"/>
              </a:rPr>
              <a:t>Spends time with</a:t>
            </a:r>
            <a:endParaRPr lang="en-AU" sz="1600" b="1" dirty="0">
              <a:solidFill>
                <a:schemeClr val="tx1"/>
              </a:solidFill>
              <a:latin typeface="Century Gothic" panose="020B0502020202020204" pitchFamily="34" charset="0"/>
            </a:endParaRPr>
          </a:p>
        </p:txBody>
      </p:sp>
      <p:sp>
        <p:nvSpPr>
          <p:cNvPr id="7" name="TextBox 6">
            <a:extLst>
              <a:ext uri="{FF2B5EF4-FFF2-40B4-BE49-F238E27FC236}">
                <a16:creationId xmlns:a16="http://schemas.microsoft.com/office/drawing/2014/main" id="{C14CDDAE-664F-1866-B8E3-970C46B613F1}"/>
              </a:ext>
            </a:extLst>
          </p:cNvPr>
          <p:cNvSpPr txBox="1"/>
          <p:nvPr/>
        </p:nvSpPr>
        <p:spPr>
          <a:xfrm>
            <a:off x="5971297" y="3011137"/>
            <a:ext cx="3610466" cy="1102674"/>
          </a:xfrm>
          <a:prstGeom prst="rect">
            <a:avLst/>
          </a:prstGeom>
          <a:noFill/>
        </p:spPr>
        <p:txBody>
          <a:bodyPr wrap="square">
            <a:spAutoFit/>
          </a:bodyPr>
          <a:lstStyle/>
          <a:p>
            <a:pPr marL="285750" indent="-285750">
              <a:lnSpc>
                <a:spcPct val="120000"/>
              </a:lnSpc>
              <a:spcAft>
                <a:spcPts val="600"/>
              </a:spcAft>
              <a:buFont typeface="Arial" panose="020B0604020202020204" pitchFamily="34" charset="0"/>
              <a:buChar char="•"/>
            </a:pPr>
            <a:r>
              <a:rPr lang="en-AU" sz="1400" dirty="0">
                <a:effectLst/>
                <a:latin typeface="Arial" panose="020B0604020202020204" pitchFamily="34" charset="0"/>
                <a:ea typeface="Arial" panose="020B0604020202020204" pitchFamily="34" charset="0"/>
                <a:cs typeface="Arial" panose="020B0604020202020204" pitchFamily="34" charset="0"/>
              </a:rPr>
              <a:t>Decisions about how much time a child spends with each parent depends on what is in the </a:t>
            </a:r>
            <a:r>
              <a:rPr lang="en-AU" sz="1400" b="1" dirty="0">
                <a:effectLst/>
                <a:latin typeface="Arial" panose="020B0604020202020204" pitchFamily="34" charset="0"/>
                <a:ea typeface="Arial" panose="020B0604020202020204" pitchFamily="34" charset="0"/>
                <a:cs typeface="Arial" panose="020B0604020202020204" pitchFamily="34" charset="0"/>
              </a:rPr>
              <a:t>best interests of the individual child.</a:t>
            </a:r>
            <a:endParaRPr lang="en-AU" sz="14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76FF69A-6198-D22E-AC5A-14612A388123}"/>
              </a:ext>
            </a:extLst>
          </p:cNvPr>
          <p:cNvSpPr txBox="1"/>
          <p:nvPr/>
        </p:nvSpPr>
        <p:spPr>
          <a:xfrm>
            <a:off x="1807252" y="3004458"/>
            <a:ext cx="3761297" cy="1696683"/>
          </a:xfrm>
          <a:prstGeom prst="rect">
            <a:avLst/>
          </a:prstGeom>
          <a:noFill/>
        </p:spPr>
        <p:txBody>
          <a:bodyPr wrap="square">
            <a:spAutoFit/>
          </a:bodyPr>
          <a:lstStyle/>
          <a:p>
            <a:pPr marL="285750" indent="-285750">
              <a:lnSpc>
                <a:spcPct val="120000"/>
              </a:lnSpc>
              <a:spcAft>
                <a:spcPts val="600"/>
              </a:spcAft>
              <a:buFont typeface="Arial" panose="020B0604020202020204" pitchFamily="34" charset="0"/>
              <a:buChar char="•"/>
            </a:pPr>
            <a:r>
              <a:rPr lang="en-AU" sz="1400" dirty="0">
                <a:effectLst/>
                <a:latin typeface="Arial" panose="020B0604020202020204" pitchFamily="34" charset="0"/>
                <a:ea typeface="Arial" panose="020B0604020202020204" pitchFamily="34" charset="0"/>
                <a:cs typeface="Arial" panose="020B0604020202020204" pitchFamily="34" charset="0"/>
              </a:rPr>
              <a:t>No longer mandatory consideration of certain time arrangements</a:t>
            </a:r>
          </a:p>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T</a:t>
            </a:r>
            <a:r>
              <a:rPr lang="en-AU" sz="1400" dirty="0">
                <a:effectLst/>
                <a:latin typeface="Arial" panose="020B0604020202020204" pitchFamily="34" charset="0"/>
                <a:ea typeface="Arial" panose="020B0604020202020204" pitchFamily="34" charset="0"/>
                <a:cs typeface="Arial" panose="020B0604020202020204" pitchFamily="34" charset="0"/>
              </a:rPr>
              <a:t>he court </a:t>
            </a:r>
            <a:r>
              <a:rPr lang="en-AU" sz="1400" dirty="0">
                <a:latin typeface="Arial" panose="020B0604020202020204" pitchFamily="34" charset="0"/>
                <a:ea typeface="Arial" panose="020B0604020202020204" pitchFamily="34" charset="0"/>
                <a:cs typeface="Arial" panose="020B0604020202020204" pitchFamily="34" charset="0"/>
              </a:rPr>
              <a:t>can still make </a:t>
            </a:r>
            <a:r>
              <a:rPr lang="en-AU" sz="1400" dirty="0">
                <a:effectLst/>
                <a:latin typeface="Arial" panose="020B0604020202020204" pitchFamily="34" charset="0"/>
                <a:ea typeface="Arial" panose="020B0604020202020204" pitchFamily="34" charset="0"/>
                <a:cs typeface="Arial" panose="020B0604020202020204" pitchFamily="34" charset="0"/>
              </a:rPr>
              <a:t>equal time care arrangements, or substantial or significant time care arrangements with each parent, if it is in the </a:t>
            </a:r>
            <a:r>
              <a:rPr lang="en-AU" sz="1400" b="1" dirty="0">
                <a:effectLst/>
                <a:latin typeface="Arial" panose="020B0604020202020204" pitchFamily="34" charset="0"/>
                <a:ea typeface="Arial" panose="020B0604020202020204" pitchFamily="34" charset="0"/>
                <a:cs typeface="Arial" panose="020B0604020202020204" pitchFamily="34" charset="0"/>
              </a:rPr>
              <a:t>best interests </a:t>
            </a:r>
            <a:r>
              <a:rPr lang="en-AU" sz="1400" dirty="0">
                <a:effectLst/>
                <a:latin typeface="Arial" panose="020B0604020202020204" pitchFamily="34" charset="0"/>
                <a:ea typeface="Arial" panose="020B0604020202020204" pitchFamily="34" charset="0"/>
                <a:cs typeface="Arial" panose="020B0604020202020204" pitchFamily="34" charset="0"/>
              </a:rPr>
              <a:t>of the child</a:t>
            </a:r>
            <a:endParaRPr lang="en-AU"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itle 1">
            <a:extLst>
              <a:ext uri="{FF2B5EF4-FFF2-40B4-BE49-F238E27FC236}">
                <a16:creationId xmlns:a16="http://schemas.microsoft.com/office/drawing/2014/main" id="{D4935033-8B1B-2CF3-431C-6A4AC3D387A9}"/>
              </a:ext>
            </a:extLst>
          </p:cNvPr>
          <p:cNvSpPr>
            <a:spLocks noGrp="1"/>
          </p:cNvSpPr>
          <p:nvPr>
            <p:ph type="title"/>
          </p:nvPr>
        </p:nvSpPr>
        <p:spPr>
          <a:xfrm>
            <a:off x="487836" y="-232709"/>
            <a:ext cx="10515600" cy="1325563"/>
          </a:xfrm>
        </p:spPr>
        <p:txBody>
          <a:bodyPr>
            <a:normAutofit/>
          </a:bodyPr>
          <a:lstStyle/>
          <a:p>
            <a:pPr algn="ctr"/>
            <a:r>
              <a:rPr lang="en-AU" sz="4000" b="1" dirty="0">
                <a:solidFill>
                  <a:srgbClr val="8E62A0"/>
                </a:solidFill>
              </a:rPr>
              <a:t>Parenting Arrangements</a:t>
            </a:r>
          </a:p>
        </p:txBody>
      </p:sp>
      <p:sp>
        <p:nvSpPr>
          <p:cNvPr id="10" name="Content Placeholder 2">
            <a:extLst>
              <a:ext uri="{FF2B5EF4-FFF2-40B4-BE49-F238E27FC236}">
                <a16:creationId xmlns:a16="http://schemas.microsoft.com/office/drawing/2014/main" id="{E285179C-983F-7538-72A1-83E937EE8BDA}"/>
              </a:ext>
            </a:extLst>
          </p:cNvPr>
          <p:cNvSpPr>
            <a:spLocks/>
          </p:cNvSpPr>
          <p:nvPr/>
        </p:nvSpPr>
        <p:spPr>
          <a:xfrm>
            <a:off x="4196195" y="765482"/>
            <a:ext cx="3956363" cy="672161"/>
          </a:xfrm>
          <a:prstGeom prst="rect">
            <a:avLst/>
          </a:prstGeom>
        </p:spPr>
        <p:txBody>
          <a:bodyPr>
            <a:normAutofit fontScale="92500" lnSpcReduction="20000"/>
          </a:bodyPr>
          <a:lstStyle/>
          <a:p>
            <a:pPr defTabSz="457200">
              <a:spcAft>
                <a:spcPts val="600"/>
              </a:spcAft>
            </a:pPr>
            <a:endParaRPr lang="en-AU" sz="900" kern="1200" dirty="0">
              <a:solidFill>
                <a:schemeClr val="tx1"/>
              </a:solidFill>
              <a:latin typeface="+mn-lt"/>
              <a:ea typeface="+mn-ea"/>
              <a:cs typeface="+mn-cs"/>
            </a:endParaRPr>
          </a:p>
          <a:p>
            <a:pPr defTabSz="457200">
              <a:spcAft>
                <a:spcPts val="600"/>
              </a:spcAft>
            </a:pPr>
            <a:r>
              <a:rPr lang="en-US" sz="2600" b="1" kern="1200" dirty="0">
                <a:ln w="0"/>
                <a:solidFill>
                  <a:srgbClr val="E7E6E6">
                    <a:lumMod val="25000"/>
                  </a:srgbClr>
                </a:solidFill>
                <a:latin typeface="Century Gothic" panose="020B0502020202020204" pitchFamily="34" charset="0"/>
              </a:rPr>
              <a:t>Best interests of child/ren</a:t>
            </a:r>
            <a:endParaRPr lang="en-AU" sz="2600" b="1" kern="1200" dirty="0">
              <a:ln w="0"/>
              <a:solidFill>
                <a:srgbClr val="E7E6E6">
                  <a:lumMod val="25000"/>
                </a:srgbClr>
              </a:solidFill>
              <a:latin typeface="Century Gothic" panose="020B0502020202020204" pitchFamily="34" charset="0"/>
            </a:endParaRPr>
          </a:p>
          <a:p>
            <a:pPr>
              <a:spcAft>
                <a:spcPts val="600"/>
              </a:spcAft>
            </a:pPr>
            <a:endParaRPr lang="en-AU" dirty="0"/>
          </a:p>
        </p:txBody>
      </p:sp>
    </p:spTree>
    <p:extLst>
      <p:ext uri="{BB962C8B-B14F-4D97-AF65-F5344CB8AC3E}">
        <p14:creationId xmlns:p14="http://schemas.microsoft.com/office/powerpoint/2010/main" val="1330907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family standing together holding hands&#10;&#10;Description automatically generated">
            <a:extLst>
              <a:ext uri="{FF2B5EF4-FFF2-40B4-BE49-F238E27FC236}">
                <a16:creationId xmlns:a16="http://schemas.microsoft.com/office/drawing/2014/main" id="{184DC935-6E3F-582B-4ECB-7D80AB3EC506}"/>
              </a:ext>
            </a:extLst>
          </p:cNvPr>
          <p:cNvPicPr>
            <a:picLocks noChangeAspect="1"/>
          </p:cNvPicPr>
          <p:nvPr/>
        </p:nvPicPr>
        <p:blipFill rotWithShape="1">
          <a:blip r:embed="rId3">
            <a:extLst>
              <a:ext uri="{28A0092B-C50C-407E-A947-70E740481C1C}">
                <a14:useLocalDpi xmlns:a14="http://schemas.microsoft.com/office/drawing/2010/main" val="0"/>
              </a:ext>
            </a:extLst>
          </a:blip>
          <a:srcRect r="1" b="5269"/>
          <a:stretch/>
        </p:blipFill>
        <p:spPr>
          <a:xfrm>
            <a:off x="2522356" y="10"/>
            <a:ext cx="966964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D6855AD-1860-16F2-2198-CC85EEE07BBD}"/>
              </a:ext>
            </a:extLst>
          </p:cNvPr>
          <p:cNvSpPr txBox="1"/>
          <p:nvPr/>
        </p:nvSpPr>
        <p:spPr>
          <a:xfrm>
            <a:off x="405353" y="365125"/>
            <a:ext cx="5863471" cy="1001762"/>
          </a:xfrm>
          <a:prstGeom prst="rect">
            <a:avLst/>
          </a:prstGeom>
        </p:spPr>
        <p:txBody>
          <a:bodyPr vert="horz" lIns="91440" tIns="45720" rIns="91440" bIns="45720" rtlCol="0" anchor="ctr">
            <a:normAutofit lnSpcReduction="10000"/>
          </a:bodyPr>
          <a:lstStyle/>
          <a:p>
            <a:pPr marL="274320" indent="-274320">
              <a:lnSpc>
                <a:spcPct val="90000"/>
              </a:lnSpc>
              <a:spcBef>
                <a:spcPct val="0"/>
              </a:spcBef>
            </a:pPr>
            <a:r>
              <a:rPr lang="en-US" sz="3700" b="1" dirty="0">
                <a:solidFill>
                  <a:srgbClr val="8E62A0"/>
                </a:solidFill>
                <a:effectLst/>
                <a:latin typeface="+mj-lt"/>
                <a:ea typeface="+mj-ea"/>
                <a:cs typeface="+mj-cs"/>
              </a:rPr>
              <a:t>How can </a:t>
            </a:r>
            <a:r>
              <a:rPr lang="en-US" sz="3700" b="1" dirty="0">
                <a:solidFill>
                  <a:srgbClr val="8E62A0"/>
                </a:solidFill>
                <a:latin typeface="+mj-lt"/>
                <a:ea typeface="+mj-ea"/>
                <a:cs typeface="+mj-cs"/>
              </a:rPr>
              <a:t>p</a:t>
            </a:r>
            <a:r>
              <a:rPr lang="en-US" sz="3700" b="1" dirty="0">
                <a:solidFill>
                  <a:srgbClr val="8E62A0"/>
                </a:solidFill>
                <a:effectLst/>
                <a:latin typeface="+mj-lt"/>
                <a:ea typeface="+mj-ea"/>
                <a:cs typeface="+mj-cs"/>
              </a:rPr>
              <a:t>arents change their final parenting orders?</a:t>
            </a:r>
          </a:p>
          <a:p>
            <a:pPr>
              <a:lnSpc>
                <a:spcPct val="90000"/>
              </a:lnSpc>
              <a:spcBef>
                <a:spcPct val="0"/>
              </a:spcBef>
              <a:spcAft>
                <a:spcPts val="600"/>
              </a:spcAft>
            </a:pPr>
            <a:endParaRPr lang="en-US" sz="3700" dirty="0">
              <a:effectLst/>
              <a:latin typeface="+mj-lt"/>
              <a:ea typeface="+mj-ea"/>
              <a:cs typeface="+mj-cs"/>
            </a:endParaRPr>
          </a:p>
        </p:txBody>
      </p:sp>
      <p:sp>
        <p:nvSpPr>
          <p:cNvPr id="6" name="TextBox 5">
            <a:extLst>
              <a:ext uri="{FF2B5EF4-FFF2-40B4-BE49-F238E27FC236}">
                <a16:creationId xmlns:a16="http://schemas.microsoft.com/office/drawing/2014/main" id="{E476AFF3-0891-4F99-C63B-22F498C93C2E}"/>
              </a:ext>
            </a:extLst>
          </p:cNvPr>
          <p:cNvSpPr txBox="1"/>
          <p:nvPr/>
        </p:nvSpPr>
        <p:spPr>
          <a:xfrm>
            <a:off x="699653" y="1288891"/>
            <a:ext cx="4315691" cy="4530017"/>
          </a:xfrm>
          <a:prstGeom prst="rect">
            <a:avLst/>
          </a:prstGeom>
        </p:spPr>
        <p:txBody>
          <a:bodyPr vert="horz" lIns="91440" tIns="45720" rIns="91440" bIns="45720" rtlCol="0">
            <a:normAutofit lnSpcReduction="10000"/>
          </a:bodyPr>
          <a:lstStyle/>
          <a:p>
            <a:pPr marL="285750" indent="-285750">
              <a:lnSpc>
                <a:spcPct val="90000"/>
              </a:lnSpc>
              <a:spcBef>
                <a:spcPts val="600"/>
              </a:spcBef>
              <a:spcAft>
                <a:spcPts val="600"/>
              </a:spcAft>
              <a:buFont typeface="Wingdings" panose="05000000000000000000" pitchFamily="2" charset="2"/>
              <a:buChar char="Ø"/>
            </a:pPr>
            <a:r>
              <a:rPr lang="en-US" sz="1400" dirty="0">
                <a:effectLst/>
              </a:rPr>
              <a:t> </a:t>
            </a:r>
            <a:r>
              <a:rPr lang="en-US" sz="2000" dirty="0">
                <a:effectLst/>
              </a:rPr>
              <a:t>The court </a:t>
            </a:r>
            <a:r>
              <a:rPr lang="en-US" sz="2000" b="1" u="sng" dirty="0">
                <a:effectLst/>
              </a:rPr>
              <a:t>must not </a:t>
            </a:r>
            <a:r>
              <a:rPr lang="en-US" sz="2000" dirty="0">
                <a:effectLst/>
              </a:rPr>
              <a:t>consider changing </a:t>
            </a:r>
            <a:r>
              <a:rPr lang="en-US" sz="2000" dirty="0"/>
              <a:t>a final parenting</a:t>
            </a:r>
            <a:r>
              <a:rPr lang="en-US" sz="2000" dirty="0">
                <a:effectLst/>
              </a:rPr>
              <a:t> order unless: </a:t>
            </a:r>
          </a:p>
          <a:p>
            <a:pPr marL="714375" lvl="0" indent="-228600">
              <a:lnSpc>
                <a:spcPct val="90000"/>
              </a:lnSpc>
              <a:spcBef>
                <a:spcPts val="300"/>
              </a:spcBef>
              <a:buFont typeface="Arial" panose="020B0604020202020204" pitchFamily="34" charset="0"/>
              <a:buChar char="•"/>
              <a:tabLst>
                <a:tab pos="215900" algn="l"/>
                <a:tab pos="431800" algn="l"/>
              </a:tabLst>
            </a:pPr>
            <a:r>
              <a:rPr lang="en-US" sz="1600" dirty="0">
                <a:effectLst/>
              </a:rPr>
              <a:t>a </a:t>
            </a:r>
            <a:r>
              <a:rPr lang="en-US" sz="1600" b="1" dirty="0">
                <a:effectLst/>
              </a:rPr>
              <a:t>significant change of circumstances </a:t>
            </a:r>
            <a:r>
              <a:rPr lang="en-US" sz="1600" dirty="0">
                <a:effectLst/>
              </a:rPr>
              <a:t>since the order was made; </a:t>
            </a:r>
          </a:p>
          <a:p>
            <a:pPr marL="485775" lvl="0">
              <a:lnSpc>
                <a:spcPct val="90000"/>
              </a:lnSpc>
              <a:spcBef>
                <a:spcPts val="300"/>
              </a:spcBef>
              <a:tabLst>
                <a:tab pos="215900" algn="l"/>
                <a:tab pos="431800" algn="l"/>
              </a:tabLst>
            </a:pPr>
            <a:endParaRPr lang="en-US" sz="1600" dirty="0">
              <a:effectLst/>
            </a:endParaRPr>
          </a:p>
          <a:p>
            <a:pPr marL="714375" lvl="0" indent="-228600">
              <a:lnSpc>
                <a:spcPct val="90000"/>
              </a:lnSpc>
              <a:buFont typeface="Arial" panose="020B0604020202020204" pitchFamily="34" charset="0"/>
              <a:buChar char="•"/>
              <a:tabLst>
                <a:tab pos="215900" algn="l"/>
                <a:tab pos="431800" algn="l"/>
              </a:tabLst>
            </a:pPr>
            <a:r>
              <a:rPr lang="en-US" sz="1600" dirty="0">
                <a:effectLst/>
              </a:rPr>
              <a:t>in the </a:t>
            </a:r>
            <a:r>
              <a:rPr lang="en-US" sz="1600" b="1" dirty="0">
                <a:effectLst/>
              </a:rPr>
              <a:t>best interests of the child</a:t>
            </a:r>
            <a:r>
              <a:rPr lang="en-US" sz="1600" dirty="0">
                <a:effectLst/>
              </a:rPr>
              <a:t> for the final parenting order to be looked at again.</a:t>
            </a:r>
          </a:p>
          <a:p>
            <a:pPr marL="226695" indent="-228600">
              <a:lnSpc>
                <a:spcPct val="90000"/>
              </a:lnSpc>
              <a:buFont typeface="Arial" panose="020B0604020202020204" pitchFamily="34" charset="0"/>
              <a:buChar char="•"/>
              <a:tabLst>
                <a:tab pos="215900" algn="l"/>
                <a:tab pos="431800" algn="l"/>
              </a:tabLst>
            </a:pPr>
            <a:endParaRPr lang="en-US" sz="1400" dirty="0">
              <a:effectLst/>
            </a:endParaRPr>
          </a:p>
          <a:p>
            <a:pPr marL="226695" indent="-228600">
              <a:lnSpc>
                <a:spcPct val="90000"/>
              </a:lnSpc>
              <a:buFont typeface="Arial" panose="020B0604020202020204" pitchFamily="34" charset="0"/>
              <a:buChar char="•"/>
              <a:tabLst>
                <a:tab pos="215900" algn="l"/>
                <a:tab pos="431800" algn="l"/>
              </a:tabLst>
            </a:pPr>
            <a:endParaRPr lang="en-US" sz="1400" dirty="0">
              <a:effectLst/>
            </a:endParaRPr>
          </a:p>
          <a:p>
            <a:pPr marL="283845" indent="-285750">
              <a:lnSpc>
                <a:spcPct val="90000"/>
              </a:lnSpc>
              <a:spcAft>
                <a:spcPts val="600"/>
              </a:spcAft>
              <a:buFont typeface="Wingdings" panose="05000000000000000000" pitchFamily="2" charset="2"/>
              <a:buChar char="Ø"/>
              <a:tabLst>
                <a:tab pos="215900" algn="l"/>
                <a:tab pos="431800" algn="l"/>
              </a:tabLst>
            </a:pPr>
            <a:r>
              <a:rPr lang="en-US" sz="2000" b="1" dirty="0">
                <a:effectLst/>
              </a:rPr>
              <a:t>The court will consider:</a:t>
            </a:r>
          </a:p>
          <a:p>
            <a:pPr>
              <a:lnSpc>
                <a:spcPct val="90000"/>
              </a:lnSpc>
              <a:tabLst>
                <a:tab pos="215900" algn="l"/>
                <a:tab pos="431800" algn="l"/>
              </a:tabLst>
            </a:pPr>
            <a:r>
              <a:rPr lang="en-US" sz="2000" dirty="0">
                <a:effectLst/>
              </a:rPr>
              <a:t>        1. the </a:t>
            </a:r>
            <a:r>
              <a:rPr lang="en-US" sz="2000" b="1" dirty="0">
                <a:effectLst/>
              </a:rPr>
              <a:t>best interests </a:t>
            </a:r>
            <a:r>
              <a:rPr lang="en-US" sz="2000" dirty="0">
                <a:effectLst/>
              </a:rPr>
              <a:t>of the child; &amp;</a:t>
            </a:r>
          </a:p>
          <a:p>
            <a:pPr>
              <a:lnSpc>
                <a:spcPct val="90000"/>
              </a:lnSpc>
              <a:tabLst>
                <a:tab pos="215900" algn="l"/>
                <a:tab pos="431800" algn="l"/>
              </a:tabLst>
            </a:pPr>
            <a:r>
              <a:rPr lang="en-US" sz="2000" dirty="0">
                <a:effectLst/>
              </a:rPr>
              <a:t>        2. </a:t>
            </a:r>
            <a:r>
              <a:rPr lang="en-US" sz="2000" b="1" dirty="0">
                <a:effectLst/>
              </a:rPr>
              <a:t>any matters relevant </a:t>
            </a:r>
          </a:p>
          <a:p>
            <a:pPr marL="226695" indent="-228600">
              <a:lnSpc>
                <a:spcPct val="90000"/>
              </a:lnSpc>
              <a:buFont typeface="Arial" panose="020B0604020202020204" pitchFamily="34" charset="0"/>
              <a:buChar char="•"/>
              <a:tabLst>
                <a:tab pos="215900" algn="l"/>
                <a:tab pos="431800" algn="l"/>
              </a:tabLst>
            </a:pPr>
            <a:endParaRPr lang="en-US" sz="1400" dirty="0">
              <a:effectLst/>
            </a:endParaRPr>
          </a:p>
          <a:p>
            <a:pPr marL="226695" indent="-228600">
              <a:lnSpc>
                <a:spcPct val="90000"/>
              </a:lnSpc>
              <a:buFont typeface="Arial" panose="020B0604020202020204" pitchFamily="34" charset="0"/>
              <a:buChar char="•"/>
              <a:tabLst>
                <a:tab pos="215900" algn="l"/>
                <a:tab pos="431800" algn="l"/>
              </a:tabLst>
            </a:pPr>
            <a:endParaRPr lang="en-US" sz="1400" dirty="0">
              <a:effectLst/>
            </a:endParaRPr>
          </a:p>
          <a:p>
            <a:pPr marL="283845" indent="-285750">
              <a:lnSpc>
                <a:spcPct val="90000"/>
              </a:lnSpc>
              <a:buFont typeface="Wingdings" panose="05000000000000000000" pitchFamily="2" charset="2"/>
              <a:buChar char="Ø"/>
              <a:tabLst>
                <a:tab pos="215900" algn="l"/>
                <a:tab pos="431800" algn="l"/>
              </a:tabLst>
            </a:pPr>
            <a:r>
              <a:rPr lang="en-US" dirty="0">
                <a:effectLst/>
              </a:rPr>
              <a:t>If the court is not satisfied that these requirements are met, the orders cannot be changed without the agreement of the other parent or party.</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Tree>
    <p:extLst>
      <p:ext uri="{BB962C8B-B14F-4D97-AF65-F5344CB8AC3E}">
        <p14:creationId xmlns:p14="http://schemas.microsoft.com/office/powerpoint/2010/main" val="343033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25415"/>
            <a:ext cx="12192000" cy="832585"/>
          </a:xfrm>
          <a:prstGeom prst="rect">
            <a:avLst/>
          </a:prstGeom>
        </p:spPr>
      </p:pic>
      <p:sp>
        <p:nvSpPr>
          <p:cNvPr id="6" name="TextBox 5">
            <a:extLst>
              <a:ext uri="{FF2B5EF4-FFF2-40B4-BE49-F238E27FC236}">
                <a16:creationId xmlns:a16="http://schemas.microsoft.com/office/drawing/2014/main" id="{227FA8AF-87B5-3823-E4CB-A1D269FE0DCB}"/>
              </a:ext>
            </a:extLst>
          </p:cNvPr>
          <p:cNvSpPr txBox="1"/>
          <p:nvPr/>
        </p:nvSpPr>
        <p:spPr>
          <a:xfrm>
            <a:off x="782979" y="107604"/>
            <a:ext cx="10249989" cy="1720727"/>
          </a:xfrm>
          <a:prstGeom prst="rect">
            <a:avLst/>
          </a:prstGeom>
          <a:noFill/>
        </p:spPr>
        <p:txBody>
          <a:bodyPr wrap="square">
            <a:spAutoFit/>
          </a:bodyPr>
          <a:lstStyle/>
          <a:p>
            <a:pPr algn="ctr">
              <a:lnSpc>
                <a:spcPct val="120000"/>
              </a:lnSpc>
              <a:spcAft>
                <a:spcPts val="600"/>
              </a:spcAft>
            </a:pPr>
            <a:r>
              <a:rPr lang="en-AU" sz="4000" b="1" dirty="0">
                <a:solidFill>
                  <a:srgbClr val="8E62A0"/>
                </a:solidFill>
                <a:effectLst/>
                <a:latin typeface="Calibri Light" panose="020F0302020204030204" pitchFamily="34" charset="0"/>
                <a:ea typeface="Arial" panose="020B0604020202020204" pitchFamily="34" charset="0"/>
                <a:cs typeface="Calibri Light" panose="020F0302020204030204" pitchFamily="34" charset="0"/>
              </a:rPr>
              <a:t>Independent Children’s Lawyers</a:t>
            </a:r>
          </a:p>
          <a:p>
            <a:pPr>
              <a:tabLst>
                <a:tab pos="215900" algn="l"/>
                <a:tab pos="431800" algn="l"/>
              </a:tabLst>
            </a:pPr>
            <a:endPar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nSpc>
                <a:spcPct val="120000"/>
              </a:lnSpc>
              <a:tabLst>
                <a:tab pos="215900" algn="l"/>
                <a:tab pos="431800" algn="l"/>
              </a:tabLst>
            </a:pPr>
            <a:endPar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6695" indent="-226695">
              <a:lnSpc>
                <a:spcPct val="120000"/>
              </a:lnSpc>
              <a:tabLst>
                <a:tab pos="215900" algn="l"/>
                <a:tab pos="431800" algn="l"/>
              </a:tabLst>
            </a:pP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descr="A couple of kids smiling&#10;&#10;Description automatically generated">
            <a:extLst>
              <a:ext uri="{FF2B5EF4-FFF2-40B4-BE49-F238E27FC236}">
                <a16:creationId xmlns:a16="http://schemas.microsoft.com/office/drawing/2014/main" id="{0DD0C2A9-65C3-928D-6305-E75C9714DC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79" y="1382193"/>
            <a:ext cx="3375778" cy="3375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1A00C285-9A6D-F502-E629-7ECB2E5A17A2}"/>
              </a:ext>
            </a:extLst>
          </p:cNvPr>
          <p:cNvSpPr txBox="1"/>
          <p:nvPr/>
        </p:nvSpPr>
        <p:spPr>
          <a:xfrm>
            <a:off x="4211877" y="1313313"/>
            <a:ext cx="6096000" cy="3616375"/>
          </a:xfrm>
          <a:prstGeom prst="rect">
            <a:avLst/>
          </a:prstGeom>
          <a:noFill/>
        </p:spPr>
        <p:txBody>
          <a:bodyPr wrap="square">
            <a:spAutoFit/>
          </a:bodyPr>
          <a:lstStyle/>
          <a:p>
            <a:pPr>
              <a:spcAft>
                <a:spcPts val="600"/>
              </a:spcAft>
              <a:tabLst>
                <a:tab pos="215900" algn="l"/>
                <a:tab pos="431800" algn="l"/>
              </a:tabLst>
            </a:pPr>
            <a:r>
              <a:rPr lang="en-AU" sz="2400" b="1" dirty="0">
                <a:solidFill>
                  <a:srgbClr val="8E62A0"/>
                </a:solidFill>
                <a:effectLst/>
                <a:latin typeface="Arial" panose="020B0604020202020204" pitchFamily="34" charset="0"/>
                <a:ea typeface="Times New Roman" panose="02020603050405020304" pitchFamily="18" charset="0"/>
                <a:cs typeface="Arial" panose="020B0604020202020204" pitchFamily="34" charset="0"/>
              </a:rPr>
              <a:t>ICLs</a:t>
            </a:r>
            <a:r>
              <a:rPr lang="en-AU" sz="2000" dirty="0">
                <a:solidFill>
                  <a:srgbClr val="8E62A0"/>
                </a:solidFill>
                <a:effectLst/>
                <a:latin typeface="Arial" panose="020B0604020202020204" pitchFamily="34" charset="0"/>
                <a:ea typeface="Times New Roman" panose="02020603050405020304" pitchFamily="18" charset="0"/>
                <a:cs typeface="Arial" panose="020B0604020202020204" pitchFamily="34" charset="0"/>
              </a:rPr>
              <a:t> </a:t>
            </a: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will </a:t>
            </a:r>
            <a:r>
              <a:rPr lang="en-AU"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now be </a:t>
            </a:r>
            <a:r>
              <a:rPr lang="en-AU" sz="1800" b="1"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required</a:t>
            </a: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meet with the child and provide the child opportunity to express a view.  </a:t>
            </a:r>
          </a:p>
          <a:p>
            <a:pPr>
              <a:spcAft>
                <a:spcPts val="600"/>
              </a:spcAft>
              <a:tabLst>
                <a:tab pos="215900" algn="l"/>
                <a:tab pos="431800" algn="l"/>
              </a:tabLst>
            </a:pPr>
            <a:endParaRPr lang="en-AU"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spcAft>
                <a:spcPts val="600"/>
              </a:spcAft>
              <a:tabLst>
                <a:tab pos="215900" algn="l"/>
                <a:tab pos="431800" algn="l"/>
              </a:tabLst>
            </a:pPr>
            <a:r>
              <a:rPr lang="en-AU" dirty="0">
                <a:solidFill>
                  <a:srgbClr val="000000"/>
                </a:solidFill>
                <a:latin typeface="Arial" panose="020B0604020202020204" pitchFamily="34" charset="0"/>
                <a:ea typeface="Times New Roman" panose="02020603050405020304" pitchFamily="18" charset="0"/>
                <a:cs typeface="Arial" panose="020B0604020202020204" pitchFamily="34" charset="0"/>
              </a:rPr>
              <a:t>There may be times and ICL would not meet with the child/ren including:</a:t>
            </a:r>
            <a:endPar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600"/>
              </a:spcAft>
              <a:buFont typeface="Arial" panose="020B0604020202020204" pitchFamily="34" charset="0"/>
              <a:buChar char="•"/>
              <a:tabLst>
                <a:tab pos="215900" algn="l"/>
                <a:tab pos="431800" algn="l"/>
              </a:tabLst>
            </a:pPr>
            <a:r>
              <a:rPr lang="en-AU"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 who is of very young age</a:t>
            </a:r>
            <a:endParaRPr lang="en-AU"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742950" lvl="1" indent="-285750">
              <a:spcAft>
                <a:spcPts val="600"/>
              </a:spcAft>
              <a:buFont typeface="Arial" panose="020B0604020202020204" pitchFamily="34" charset="0"/>
              <a:buChar char="•"/>
              <a:tabLst>
                <a:tab pos="215900" algn="l"/>
                <a:tab pos="431800" algn="l"/>
              </a:tabLst>
            </a:pP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 who has been exposed to significant trauma where meeting would impact the child </a:t>
            </a:r>
          </a:p>
          <a:p>
            <a:pPr marL="742950" lvl="1" indent="-285750">
              <a:spcAft>
                <a:spcPts val="600"/>
              </a:spcAft>
              <a:buFont typeface="Arial" panose="020B0604020202020204" pitchFamily="34" charset="0"/>
              <a:buChar char="•"/>
              <a:tabLst>
                <a:tab pos="215900" algn="l"/>
                <a:tab pos="431800" algn="l"/>
              </a:tabLst>
            </a:pP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ICL’s also have national standards regarding their practice that will guide when and how they meet with a child</a:t>
            </a:r>
            <a:endPar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9418A039-008B-1960-8629-394A683CEEFB}"/>
              </a:ext>
            </a:extLst>
          </p:cNvPr>
          <p:cNvSpPr txBox="1"/>
          <p:nvPr/>
        </p:nvSpPr>
        <p:spPr>
          <a:xfrm>
            <a:off x="968356" y="5409521"/>
            <a:ext cx="9573622" cy="369332"/>
          </a:xfrm>
          <a:prstGeom prst="rect">
            <a:avLst/>
          </a:prstGeom>
          <a:noFill/>
        </p:spPr>
        <p:txBody>
          <a:bodyPr wrap="square">
            <a:spAutoFit/>
          </a:bodyPr>
          <a:lstStyle/>
          <a:p>
            <a:r>
              <a:rPr lang="en-AU" sz="1800" b="1" u="sng" dirty="0">
                <a:solidFill>
                  <a:srgbClr val="8E62A0"/>
                </a:solidFill>
                <a:effectLst/>
                <a:latin typeface="Arial" panose="020B0604020202020204" pitchFamily="34" charset="0"/>
                <a:ea typeface="Times New Roman" panose="02020603050405020304" pitchFamily="18" charset="0"/>
                <a:cs typeface="Arial" panose="020B0604020202020204" pitchFamily="34" charset="0"/>
              </a:rPr>
              <a:t>BUT</a:t>
            </a:r>
            <a:r>
              <a:rPr lang="en-AU" sz="1800" b="1" dirty="0">
                <a:solidFill>
                  <a:srgbClr val="8E62A0"/>
                </a:solidFill>
                <a:effectLst/>
                <a:latin typeface="Arial" panose="020B0604020202020204" pitchFamily="34" charset="0"/>
                <a:ea typeface="Times New Roman" panose="02020603050405020304" pitchFamily="18" charset="0"/>
                <a:cs typeface="Arial" panose="020B0604020202020204" pitchFamily="34" charset="0"/>
              </a:rPr>
              <a:t> Children cannot be required to express their views in relation to any matter.</a:t>
            </a:r>
            <a:endParaRPr lang="en-AU" b="1" dirty="0">
              <a:solidFill>
                <a:srgbClr val="8E62A0"/>
              </a:solidFill>
            </a:endParaRPr>
          </a:p>
        </p:txBody>
      </p:sp>
    </p:spTree>
    <p:extLst>
      <p:ext uri="{BB962C8B-B14F-4D97-AF65-F5344CB8AC3E}">
        <p14:creationId xmlns:p14="http://schemas.microsoft.com/office/powerpoint/2010/main" val="4722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person standing in front of a purple background&#10;&#10;Description automatically generated">
            <a:extLst>
              <a:ext uri="{FF2B5EF4-FFF2-40B4-BE49-F238E27FC236}">
                <a16:creationId xmlns:a16="http://schemas.microsoft.com/office/drawing/2014/main" id="{A08893E8-EA8E-8EA2-1354-7645A94549C4}"/>
              </a:ext>
            </a:extLst>
          </p:cNvPr>
          <p:cNvPicPr>
            <a:picLocks noChangeAspect="1"/>
          </p:cNvPicPr>
          <p:nvPr/>
        </p:nvPicPr>
        <p:blipFill rotWithShape="1">
          <a:blip r:embed="rId3">
            <a:extLst>
              <a:ext uri="{28A0092B-C50C-407E-A947-70E740481C1C}">
                <a14:useLocalDpi xmlns:a14="http://schemas.microsoft.com/office/drawing/2010/main" val="0"/>
              </a:ext>
            </a:extLst>
          </a:blip>
          <a:srcRect r="1" b="5269"/>
          <a:stretch/>
        </p:blipFill>
        <p:spPr>
          <a:xfrm>
            <a:off x="2623956" y="10"/>
            <a:ext cx="9669642" cy="6857990"/>
          </a:xfrm>
          <a:prstGeom prst="rect">
            <a:avLst/>
          </a:prstGeom>
          <a:scene3d>
            <a:camera prst="orthographicFront"/>
            <a:lightRig rig="contrasting" dir="t">
              <a:rot lat="0" lon="0" rev="3000000"/>
            </a:lightRig>
          </a:scene3d>
          <a:sp3d contourW="7620">
            <a:bevelT w="95250" h="31750"/>
            <a:contourClr>
              <a:srgbClr val="333333"/>
            </a:contourClr>
          </a:sp3d>
        </p:spPr>
      </p:pic>
      <p:sp>
        <p:nvSpPr>
          <p:cNvPr id="24"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F389C89-25B6-7B53-0965-108853E8A3E7}"/>
              </a:ext>
            </a:extLst>
          </p:cNvPr>
          <p:cNvSpPr txBox="1"/>
          <p:nvPr/>
        </p:nvSpPr>
        <p:spPr>
          <a:xfrm>
            <a:off x="274365" y="267145"/>
            <a:ext cx="6531788" cy="76037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rgbClr val="8E62A0"/>
                </a:solidFill>
                <a:effectLst/>
                <a:latin typeface="+mj-lt"/>
                <a:ea typeface="+mj-ea"/>
                <a:cs typeface="+mj-cs"/>
              </a:rPr>
              <a:t>Harmful Proceedings Orders</a:t>
            </a:r>
          </a:p>
        </p:txBody>
      </p:sp>
      <p:sp>
        <p:nvSpPr>
          <p:cNvPr id="4" name="TextBox 3">
            <a:extLst>
              <a:ext uri="{FF2B5EF4-FFF2-40B4-BE49-F238E27FC236}">
                <a16:creationId xmlns:a16="http://schemas.microsoft.com/office/drawing/2014/main" id="{5E2DE718-5DE6-9580-53EB-1A30CE3D3733}"/>
              </a:ext>
            </a:extLst>
          </p:cNvPr>
          <p:cNvSpPr txBox="1"/>
          <p:nvPr/>
        </p:nvSpPr>
        <p:spPr>
          <a:xfrm>
            <a:off x="422564" y="1141326"/>
            <a:ext cx="3946236" cy="4760709"/>
          </a:xfrm>
          <a:prstGeom prst="rect">
            <a:avLst/>
          </a:prstGeom>
        </p:spPr>
        <p:txBody>
          <a:bodyPr vert="horz" lIns="91440" tIns="45720" rIns="91440" bIns="45720" rtlCol="0">
            <a:normAutofit fontScale="92500" lnSpcReduction="10000"/>
          </a:bodyPr>
          <a:lstStyle/>
          <a:p>
            <a:pPr marL="400050" indent="-342900">
              <a:lnSpc>
                <a:spcPct val="90000"/>
              </a:lnSpc>
              <a:spcAft>
                <a:spcPts val="600"/>
              </a:spcAft>
              <a:buFont typeface="Wingdings" panose="05000000000000000000" pitchFamily="2" charset="2"/>
              <a:buChar char="Ø"/>
            </a:pPr>
            <a:r>
              <a:rPr lang="en-US" sz="2000" dirty="0"/>
              <a:t>V</a:t>
            </a:r>
            <a:r>
              <a:rPr lang="en-US" sz="2000" dirty="0">
                <a:effectLst/>
              </a:rPr>
              <a:t>exatious litigants </a:t>
            </a:r>
            <a:r>
              <a:rPr lang="en-US" sz="2000" b="1" u="sng" dirty="0">
                <a:effectLst/>
              </a:rPr>
              <a:t>will need leave </a:t>
            </a:r>
            <a:r>
              <a:rPr lang="en-US" sz="2000" dirty="0">
                <a:effectLst/>
              </a:rPr>
              <a:t>of the court </a:t>
            </a:r>
          </a:p>
          <a:p>
            <a:pPr marL="57150">
              <a:lnSpc>
                <a:spcPct val="90000"/>
              </a:lnSpc>
              <a:spcAft>
                <a:spcPts val="600"/>
              </a:spcAft>
            </a:pPr>
            <a:endParaRPr lang="en-US" sz="2000" dirty="0">
              <a:effectLst/>
            </a:endParaRPr>
          </a:p>
          <a:p>
            <a:pPr marL="400050" indent="-342900">
              <a:lnSpc>
                <a:spcPct val="90000"/>
              </a:lnSpc>
              <a:spcAft>
                <a:spcPts val="600"/>
              </a:spcAft>
              <a:buFont typeface="Wingdings" panose="05000000000000000000" pitchFamily="2" charset="2"/>
              <a:buChar char="Ø"/>
            </a:pPr>
            <a:r>
              <a:rPr lang="en-US" sz="2000" b="1" dirty="0">
                <a:effectLst/>
              </a:rPr>
              <a:t>reasonable grounds to believe </a:t>
            </a:r>
            <a:r>
              <a:rPr lang="en-US" sz="2000" dirty="0">
                <a:effectLst/>
              </a:rPr>
              <a:t>that further </a:t>
            </a:r>
            <a:r>
              <a:rPr lang="en-US" sz="2000" b="1" dirty="0">
                <a:effectLst/>
              </a:rPr>
              <a:t>proceedings would be harmful </a:t>
            </a:r>
            <a:r>
              <a:rPr lang="en-US" sz="2000" dirty="0">
                <a:effectLst/>
              </a:rPr>
              <a:t>to the respondent.</a:t>
            </a:r>
          </a:p>
          <a:p>
            <a:pPr marL="57150">
              <a:lnSpc>
                <a:spcPct val="90000"/>
              </a:lnSpc>
              <a:spcAft>
                <a:spcPts val="600"/>
              </a:spcAft>
            </a:pPr>
            <a:endParaRPr lang="en-US" sz="2000" dirty="0">
              <a:effectLst/>
            </a:endParaRPr>
          </a:p>
          <a:p>
            <a:pPr marL="400050" indent="-342900">
              <a:lnSpc>
                <a:spcPct val="90000"/>
              </a:lnSpc>
              <a:spcAft>
                <a:spcPts val="600"/>
              </a:spcAft>
              <a:buFont typeface="Wingdings" panose="05000000000000000000" pitchFamily="2" charset="2"/>
              <a:buChar char="Ø"/>
            </a:pPr>
            <a:r>
              <a:rPr lang="en-US" sz="2000" b="1" dirty="0">
                <a:effectLst/>
              </a:rPr>
              <a:t>Harm may include:</a:t>
            </a:r>
            <a:endParaRPr lang="en-US" sz="2000" b="1" dirty="0"/>
          </a:p>
          <a:p>
            <a:pPr marL="669925" indent="-342900">
              <a:lnSpc>
                <a:spcPct val="90000"/>
              </a:lnSpc>
              <a:spcBef>
                <a:spcPts val="600"/>
              </a:spcBef>
              <a:spcAft>
                <a:spcPts val="600"/>
              </a:spcAft>
              <a:buFont typeface="Arial" panose="020B0604020202020204" pitchFamily="34" charset="0"/>
              <a:buChar char="•"/>
            </a:pPr>
            <a:r>
              <a:rPr lang="en-US" sz="2000" dirty="0">
                <a:effectLst/>
              </a:rPr>
              <a:t>psychological harm or oppression</a:t>
            </a:r>
            <a:endParaRPr lang="en-US" sz="2000" dirty="0"/>
          </a:p>
          <a:p>
            <a:pPr marL="669925" indent="-342900">
              <a:lnSpc>
                <a:spcPct val="90000"/>
              </a:lnSpc>
              <a:spcBef>
                <a:spcPts val="600"/>
              </a:spcBef>
              <a:spcAft>
                <a:spcPts val="600"/>
              </a:spcAft>
              <a:buFont typeface="Arial" panose="020B0604020202020204" pitchFamily="34" charset="0"/>
              <a:buChar char="•"/>
            </a:pPr>
            <a:r>
              <a:rPr lang="en-US" sz="2000" dirty="0">
                <a:effectLst/>
              </a:rPr>
              <a:t>major mental distress, </a:t>
            </a:r>
            <a:endParaRPr lang="en-US" sz="2000" dirty="0"/>
          </a:p>
          <a:p>
            <a:pPr marL="669925" indent="-342900">
              <a:lnSpc>
                <a:spcPct val="90000"/>
              </a:lnSpc>
              <a:spcBef>
                <a:spcPts val="600"/>
              </a:spcBef>
              <a:spcAft>
                <a:spcPts val="600"/>
              </a:spcAft>
              <a:buFont typeface="Arial" panose="020B0604020202020204" pitchFamily="34" charset="0"/>
              <a:buChar char="•"/>
            </a:pPr>
            <a:r>
              <a:rPr lang="en-US" sz="2000" dirty="0" err="1">
                <a:effectLst/>
              </a:rPr>
              <a:t>behaviour</a:t>
            </a:r>
            <a:r>
              <a:rPr lang="en-US" sz="2000" dirty="0">
                <a:effectLst/>
              </a:rPr>
              <a:t> which causes a detrimental effect on the other party’s capacity to care for a child </a:t>
            </a:r>
          </a:p>
          <a:p>
            <a:pPr marL="669925" indent="-342900">
              <a:lnSpc>
                <a:spcPct val="90000"/>
              </a:lnSpc>
              <a:spcBef>
                <a:spcPts val="600"/>
              </a:spcBef>
              <a:spcAft>
                <a:spcPts val="600"/>
              </a:spcAft>
              <a:buFont typeface="Arial" panose="020B0604020202020204" pitchFamily="34" charset="0"/>
              <a:buChar char="•"/>
            </a:pPr>
            <a:r>
              <a:rPr lang="en-US" sz="2000" dirty="0">
                <a:effectLst/>
              </a:rPr>
              <a:t>financial harm.</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Tree>
    <p:extLst>
      <p:ext uri="{BB962C8B-B14F-4D97-AF65-F5344CB8AC3E}">
        <p14:creationId xmlns:p14="http://schemas.microsoft.com/office/powerpoint/2010/main" val="3865277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Box 4">
            <a:extLst>
              <a:ext uri="{FF2B5EF4-FFF2-40B4-BE49-F238E27FC236}">
                <a16:creationId xmlns:a16="http://schemas.microsoft.com/office/drawing/2014/main" id="{6C611C56-CCED-6C67-40D1-FFCADF746BAA}"/>
              </a:ext>
            </a:extLst>
          </p:cNvPr>
          <p:cNvSpPr txBox="1"/>
          <p:nvPr/>
        </p:nvSpPr>
        <p:spPr>
          <a:xfrm>
            <a:off x="180473" y="-353183"/>
            <a:ext cx="3939688" cy="5583126"/>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4000" b="1" kern="1200" dirty="0">
                <a:solidFill>
                  <a:srgbClr val="8E62A0"/>
                </a:solidFill>
                <a:effectLst/>
                <a:latin typeface="+mj-lt"/>
                <a:ea typeface="+mj-ea"/>
                <a:cs typeface="+mj-cs"/>
              </a:rPr>
              <a:t>Online Resources about family law for parents and children</a:t>
            </a:r>
          </a:p>
        </p:txBody>
      </p:sp>
      <p:cxnSp>
        <p:nvCxnSpPr>
          <p:cNvPr id="28" name="Straight Connector 27">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7" name="Picture 6" descr="A cartoon of a person&#10;&#10;Description automatically generated">
            <a:extLst>
              <a:ext uri="{FF2B5EF4-FFF2-40B4-BE49-F238E27FC236}">
                <a16:creationId xmlns:a16="http://schemas.microsoft.com/office/drawing/2014/main" id="{DD11B457-52A5-D4F3-4002-37E203317F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1524" y="4101202"/>
            <a:ext cx="1926064" cy="1252010"/>
          </a:xfrm>
          <a:prstGeom prst="rect">
            <a:avLst/>
          </a:prstGeom>
        </p:spPr>
      </p:pic>
      <p:sp>
        <p:nvSpPr>
          <p:cNvPr id="4" name="TextBox 3">
            <a:extLst>
              <a:ext uri="{FF2B5EF4-FFF2-40B4-BE49-F238E27FC236}">
                <a16:creationId xmlns:a16="http://schemas.microsoft.com/office/drawing/2014/main" id="{7241A7AD-B57F-E1F3-196D-708D534E61AE}"/>
              </a:ext>
            </a:extLst>
          </p:cNvPr>
          <p:cNvSpPr txBox="1"/>
          <p:nvPr/>
        </p:nvSpPr>
        <p:spPr>
          <a:xfrm>
            <a:off x="5979908" y="836254"/>
            <a:ext cx="5223718" cy="2305183"/>
          </a:xfrm>
          <a:prstGeom prst="rect">
            <a:avLst/>
          </a:prstGeom>
          <a:noFill/>
        </p:spPr>
        <p:txBody>
          <a:bodyPr wrap="square">
            <a:spAutoFit/>
          </a:bodyPr>
          <a:lstStyle/>
          <a:p>
            <a:pPr defTabSz="466344">
              <a:lnSpc>
                <a:spcPct val="120000"/>
              </a:lnSpc>
              <a:spcAft>
                <a:spcPts val="306"/>
              </a:spcAft>
              <a:tabLst>
                <a:tab pos="369189" algn="l"/>
              </a:tabLst>
            </a:pPr>
            <a:r>
              <a:rPr lang="en-AU" sz="2000" b="1" kern="1200" dirty="0">
                <a:solidFill>
                  <a:schemeClr val="tx1"/>
                </a:solidFill>
                <a:latin typeface="Arial" panose="020B0604020202020204" pitchFamily="34" charset="0"/>
                <a:ea typeface="+mn-ea"/>
                <a:cs typeface="Arial" panose="020B0604020202020204" pitchFamily="34" charset="0"/>
              </a:rPr>
              <a:t> </a:t>
            </a:r>
            <a:endParaRPr lang="en-AU" sz="2000" kern="1200" dirty="0">
              <a:solidFill>
                <a:schemeClr val="tx1"/>
              </a:solidFill>
              <a:latin typeface="Arial" panose="020B0604020202020204" pitchFamily="34" charset="0"/>
              <a:ea typeface="+mn-ea"/>
              <a:cs typeface="Times New Roman" panose="02020603050405020304" pitchFamily="18" charset="0"/>
            </a:endParaRPr>
          </a:p>
          <a:p>
            <a:pPr defTabSz="466344">
              <a:spcAft>
                <a:spcPts val="306"/>
              </a:spcAft>
              <a:tabLst>
                <a:tab pos="369189" algn="l"/>
              </a:tabLst>
            </a:pPr>
            <a:r>
              <a:rPr lang="en-AU" sz="2000" b="1" u="sng" kern="1200" dirty="0">
                <a:solidFill>
                  <a:srgbClr val="594993"/>
                </a:solidFill>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Eastern Community Legal Centre - Young People and Family Law Project</a:t>
            </a:r>
            <a:endParaRPr lang="en-AU" sz="2000" kern="1200" dirty="0">
              <a:solidFill>
                <a:schemeClr val="tx1"/>
              </a:solidFill>
              <a:latin typeface="Arial" panose="020B0604020202020204" pitchFamily="34" charset="0"/>
              <a:ea typeface="+mn-ea"/>
              <a:cs typeface="Times New Roman" panose="02020603050405020304" pitchFamily="18" charset="0"/>
            </a:endParaRPr>
          </a:p>
          <a:p>
            <a:pPr defTabSz="466344">
              <a:lnSpc>
                <a:spcPct val="120000"/>
              </a:lnSpc>
              <a:spcAft>
                <a:spcPts val="306"/>
              </a:spcAft>
              <a:tabLst>
                <a:tab pos="369189" algn="l"/>
              </a:tabLst>
            </a:pPr>
            <a:r>
              <a:rPr lang="en-AU" sz="2000" b="1" kern="1200" dirty="0">
                <a:solidFill>
                  <a:schemeClr val="tx1"/>
                </a:solidFill>
                <a:latin typeface="Arial" panose="020B0604020202020204" pitchFamily="34" charset="0"/>
                <a:ea typeface="+mn-ea"/>
                <a:cs typeface="Arial" panose="020B0604020202020204" pitchFamily="34" charset="0"/>
              </a:rPr>
              <a:t> </a:t>
            </a:r>
            <a:endParaRPr lang="en-AU" sz="2000" kern="1200" dirty="0">
              <a:solidFill>
                <a:schemeClr val="tx1"/>
              </a:solidFill>
              <a:latin typeface="Arial" panose="020B0604020202020204" pitchFamily="34" charset="0"/>
              <a:ea typeface="+mn-ea"/>
              <a:cs typeface="Times New Roman" panose="02020603050405020304" pitchFamily="18" charset="0"/>
            </a:endParaRPr>
          </a:p>
          <a:p>
            <a:pPr defTabSz="466344">
              <a:lnSpc>
                <a:spcPct val="120000"/>
              </a:lnSpc>
              <a:spcAft>
                <a:spcPts val="306"/>
              </a:spcAft>
              <a:tabLst>
                <a:tab pos="369189" algn="l"/>
              </a:tabLst>
            </a:pPr>
            <a:r>
              <a:rPr lang="en-AU" sz="2000" b="1" kern="1200" dirty="0">
                <a:solidFill>
                  <a:schemeClr val="tx1"/>
                </a:solidFill>
                <a:latin typeface="Arial" panose="020B0604020202020204" pitchFamily="34" charset="0"/>
                <a:ea typeface="+mn-ea"/>
                <a:cs typeface="Arial" panose="020B0604020202020204" pitchFamily="34" charset="0"/>
              </a:rPr>
              <a:t> </a:t>
            </a:r>
            <a:endParaRPr lang="en-AU" sz="2000" kern="1200" dirty="0">
              <a:solidFill>
                <a:schemeClr val="tx1"/>
              </a:solidFill>
              <a:latin typeface="Arial" panose="020B0604020202020204" pitchFamily="34" charset="0"/>
              <a:ea typeface="+mn-ea"/>
              <a:cs typeface="Times New Roman" panose="02020603050405020304" pitchFamily="18" charset="0"/>
            </a:endParaRPr>
          </a:p>
          <a:p>
            <a:pPr defTabSz="466344">
              <a:lnSpc>
                <a:spcPct val="120000"/>
              </a:lnSpc>
              <a:spcAft>
                <a:spcPts val="306"/>
              </a:spcAft>
              <a:tabLst>
                <a:tab pos="369189" algn="l"/>
              </a:tabLst>
            </a:pPr>
            <a:r>
              <a:rPr lang="en-AU" sz="2000" b="1" kern="1200" dirty="0">
                <a:solidFill>
                  <a:schemeClr val="tx1"/>
                </a:solidFill>
                <a:latin typeface="Arial" panose="020B0604020202020204" pitchFamily="34" charset="0"/>
                <a:ea typeface="+mn-ea"/>
                <a:cs typeface="Arial" panose="020B0604020202020204" pitchFamily="34" charset="0"/>
              </a:rPr>
              <a:t> </a:t>
            </a:r>
            <a:endParaRPr lang="en-AU" sz="2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8480FFF7-3282-1E64-A54F-E8D743B347CB}"/>
              </a:ext>
            </a:extLst>
          </p:cNvPr>
          <p:cNvSpPr txBox="1"/>
          <p:nvPr/>
        </p:nvSpPr>
        <p:spPr>
          <a:xfrm>
            <a:off x="7028367" y="3925789"/>
            <a:ext cx="4533477" cy="2056204"/>
          </a:xfrm>
          <a:prstGeom prst="rect">
            <a:avLst/>
          </a:prstGeom>
          <a:noFill/>
        </p:spPr>
        <p:txBody>
          <a:bodyPr wrap="square">
            <a:spAutoFit/>
          </a:bodyPr>
          <a:lstStyle/>
          <a:p>
            <a:pPr defTabSz="466344">
              <a:tabLst>
                <a:tab pos="369189" algn="l"/>
              </a:tabLst>
            </a:pPr>
            <a:r>
              <a:rPr lang="en-AU" b="1" u="sng" kern="1200" dirty="0">
                <a:solidFill>
                  <a:srgbClr val="594993"/>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FCFCOA - Videos for parents on case management, voice of the child and family violence</a:t>
            </a:r>
            <a:endParaRPr lang="en-AU" b="1" u="sng" kern="1200" dirty="0">
              <a:solidFill>
                <a:srgbClr val="594993"/>
              </a:solidFill>
              <a:latin typeface="Arial" panose="020B0604020202020204" pitchFamily="34" charset="0"/>
              <a:ea typeface="+mn-ea"/>
              <a:cs typeface="Arial" panose="020B0604020202020204" pitchFamily="34" charset="0"/>
            </a:endParaRPr>
          </a:p>
          <a:p>
            <a:pPr defTabSz="466344">
              <a:tabLst>
                <a:tab pos="369189" algn="l"/>
              </a:tabLst>
            </a:pPr>
            <a:endParaRPr lang="en-AU" b="1" u="sng" kern="1200" dirty="0">
              <a:solidFill>
                <a:srgbClr val="594993"/>
              </a:solidFill>
              <a:latin typeface="Arial" panose="020B0604020202020204" pitchFamily="34" charset="0"/>
              <a:ea typeface="+mn-ea"/>
              <a:cs typeface="Arial" panose="020B0604020202020204" pitchFamily="34" charset="0"/>
            </a:endParaRPr>
          </a:p>
          <a:p>
            <a:pPr defTabSz="466344">
              <a:tabLst>
                <a:tab pos="369189" algn="l"/>
              </a:tabLst>
            </a:pPr>
            <a:r>
              <a:rPr lang="en-AU" b="1" u="sng" kern="1200" dirty="0">
                <a:solidFill>
                  <a:srgbClr val="594993"/>
                </a:solidFill>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FCFCOA Information on Family Law Changes from 6 May 2024</a:t>
            </a:r>
            <a:endParaRPr lang="en-AU" kern="1200" dirty="0">
              <a:solidFill>
                <a:schemeClr val="tx1"/>
              </a:solidFill>
              <a:latin typeface="Arial" panose="020B0604020202020204" pitchFamily="34" charset="0"/>
              <a:ea typeface="+mn-ea"/>
              <a:cs typeface="Times New Roman" panose="02020603050405020304" pitchFamily="18" charset="0"/>
            </a:endParaRPr>
          </a:p>
          <a:p>
            <a:pPr>
              <a:lnSpc>
                <a:spcPct val="120000"/>
              </a:lnSpc>
              <a:spcAft>
                <a:spcPts val="600"/>
              </a:spcAft>
              <a:tabLst>
                <a:tab pos="723900" algn="l"/>
              </a:tabLst>
            </a:pP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17" name="Picture 16" descr="A person in a suit&#10;&#10;Description automatically generated">
            <a:extLst>
              <a:ext uri="{FF2B5EF4-FFF2-40B4-BE49-F238E27FC236}">
                <a16:creationId xmlns:a16="http://schemas.microsoft.com/office/drawing/2014/main" id="{168FF00A-3987-4C77-BD89-4E9A5C32FF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5539" y="2742541"/>
            <a:ext cx="1187473" cy="889459"/>
          </a:xfrm>
          <a:prstGeom prst="rect">
            <a:avLst/>
          </a:prstGeom>
        </p:spPr>
      </p:pic>
      <p:sp>
        <p:nvSpPr>
          <p:cNvPr id="19" name="TextBox 18">
            <a:extLst>
              <a:ext uri="{FF2B5EF4-FFF2-40B4-BE49-F238E27FC236}">
                <a16:creationId xmlns:a16="http://schemas.microsoft.com/office/drawing/2014/main" id="{76249274-1ADB-A6C5-5369-776B5C1F1900}"/>
              </a:ext>
            </a:extLst>
          </p:cNvPr>
          <p:cNvSpPr txBox="1"/>
          <p:nvPr/>
        </p:nvSpPr>
        <p:spPr>
          <a:xfrm>
            <a:off x="6227539" y="2782669"/>
            <a:ext cx="4464975" cy="646331"/>
          </a:xfrm>
          <a:prstGeom prst="rect">
            <a:avLst/>
          </a:prstGeom>
          <a:noFill/>
        </p:spPr>
        <p:txBody>
          <a:bodyPr wrap="square">
            <a:spAutoFit/>
          </a:bodyPr>
          <a:lstStyle/>
          <a:p>
            <a:pPr defTabSz="466344">
              <a:spcAft>
                <a:spcPts val="306"/>
              </a:spcAft>
              <a:tabLst>
                <a:tab pos="369189" algn="l"/>
              </a:tabLst>
            </a:pPr>
            <a:r>
              <a:rPr lang="en-AU" b="1" u="sng" kern="1200" dirty="0">
                <a:solidFill>
                  <a:srgbClr val="594993"/>
                </a:solidFill>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val="tx"/>
                    </a:ext>
                  </a:extLst>
                </a:hlinkClick>
              </a:rPr>
              <a:t>Independent Childrens Lawyers - Video and information</a:t>
            </a:r>
            <a:endParaRPr lang="en-AU"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21" name="Picture 20" descr="A book cover with people sitting on the ground&#10;&#10;Description automatically generated">
            <a:extLst>
              <a:ext uri="{FF2B5EF4-FFF2-40B4-BE49-F238E27FC236}">
                <a16:creationId xmlns:a16="http://schemas.microsoft.com/office/drawing/2014/main" id="{5F178163-EE41-DD33-0EC1-6CA288CDFB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62979" y="1132114"/>
            <a:ext cx="839065" cy="1190030"/>
          </a:xfrm>
          <a:prstGeom prst="rect">
            <a:avLst/>
          </a:prstGeom>
        </p:spPr>
      </p:pic>
      <p:pic>
        <p:nvPicPr>
          <p:cNvPr id="2" name="Picture 1">
            <a:extLst>
              <a:ext uri="{FF2B5EF4-FFF2-40B4-BE49-F238E27FC236}">
                <a16:creationId xmlns:a16="http://schemas.microsoft.com/office/drawing/2014/main" id="{A75E7895-BFC8-E5AB-B2BA-EEBCFB7208F5}"/>
              </a:ext>
            </a:extLst>
          </p:cNvPr>
          <p:cNvPicPr>
            <a:picLocks noChangeAspect="1"/>
          </p:cNvPicPr>
          <p:nvPr/>
        </p:nvPicPr>
        <p:blipFill>
          <a:blip r:embed="rId10"/>
          <a:stretch>
            <a:fillRect/>
          </a:stretch>
        </p:blipFill>
        <p:spPr>
          <a:xfrm>
            <a:off x="0" y="6025415"/>
            <a:ext cx="12192000" cy="832585"/>
          </a:xfrm>
          <a:prstGeom prst="rect">
            <a:avLst/>
          </a:prstGeom>
        </p:spPr>
      </p:pic>
    </p:spTree>
    <p:extLst>
      <p:ext uri="{BB962C8B-B14F-4D97-AF65-F5344CB8AC3E}">
        <p14:creationId xmlns:p14="http://schemas.microsoft.com/office/powerpoint/2010/main" val="277771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endParaRPr lang="en-AU" sz="4400" dirty="0">
              <a:solidFill>
                <a:srgbClr val="8E62A0"/>
              </a:solidFill>
              <a:latin typeface="+mj-lt"/>
            </a:endParaRP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2074450753"/>
              </p:ext>
            </p:extLst>
          </p:nvPr>
        </p:nvGraphicFramePr>
        <p:xfrm>
          <a:off x="2950249" y="1506056"/>
          <a:ext cx="6464802" cy="3666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0588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sitting on the ground&#10;&#10;Description automatically generated">
            <a:extLst>
              <a:ext uri="{FF2B5EF4-FFF2-40B4-BE49-F238E27FC236}">
                <a16:creationId xmlns:a16="http://schemas.microsoft.com/office/drawing/2014/main" id="{606EE98C-06FC-BBE7-BA36-8205CE8AF664}"/>
              </a:ext>
            </a:extLst>
          </p:cNvPr>
          <p:cNvPicPr>
            <a:picLocks noChangeAspect="1"/>
          </p:cNvPicPr>
          <p:nvPr/>
        </p:nvPicPr>
        <p:blipFill rotWithShape="1">
          <a:blip r:embed="rId3">
            <a:extLst>
              <a:ext uri="{28A0092B-C50C-407E-A947-70E740481C1C}">
                <a14:useLocalDpi xmlns:a14="http://schemas.microsoft.com/office/drawing/2010/main" val="0"/>
              </a:ext>
            </a:extLst>
          </a:blip>
          <a:srcRect l="17598"/>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2B2185F-2AFB-C7E6-0606-B4DE6789C9D3}"/>
              </a:ext>
            </a:extLst>
          </p:cNvPr>
          <p:cNvSpPr txBox="1"/>
          <p:nvPr/>
        </p:nvSpPr>
        <p:spPr>
          <a:xfrm>
            <a:off x="6909848" y="-268919"/>
            <a:ext cx="5769204" cy="1899912"/>
          </a:xfrm>
          <a:prstGeom prst="rect">
            <a:avLst/>
          </a:prstGeom>
        </p:spPr>
        <p:txBody>
          <a:bodyPr vert="horz" lIns="91440" tIns="45720" rIns="91440" bIns="45720" rtlCol="0" anchor="ctr">
            <a:normAutofit/>
          </a:bodyPr>
          <a:lstStyle/>
          <a:p>
            <a:pPr>
              <a:lnSpc>
                <a:spcPct val="90000"/>
              </a:lnSpc>
              <a:spcBef>
                <a:spcPct val="0"/>
              </a:spcBef>
              <a:spcAft>
                <a:spcPts val="600"/>
              </a:spcAft>
              <a:tabLst>
                <a:tab pos="723900" algn="l"/>
              </a:tabLst>
            </a:pPr>
            <a:r>
              <a:rPr lang="en-US" sz="4000" b="1" dirty="0">
                <a:solidFill>
                  <a:srgbClr val="8E62A0"/>
                </a:solidFill>
                <a:effectLst/>
                <a:latin typeface="+mj-lt"/>
                <a:ea typeface="+mj-ea"/>
                <a:cs typeface="+mj-cs"/>
              </a:rPr>
              <a:t>Victims Compensation</a:t>
            </a:r>
            <a:endParaRPr lang="en-US" sz="4000" dirty="0">
              <a:solidFill>
                <a:srgbClr val="8E62A0"/>
              </a:solidFill>
              <a:effectLst/>
              <a:latin typeface="+mj-lt"/>
              <a:ea typeface="+mj-ea"/>
              <a:cs typeface="+mj-cs"/>
            </a:endParaRPr>
          </a:p>
        </p:txBody>
      </p:sp>
      <p:sp>
        <p:nvSpPr>
          <p:cNvPr id="4" name="TextBox 3">
            <a:extLst>
              <a:ext uri="{FF2B5EF4-FFF2-40B4-BE49-F238E27FC236}">
                <a16:creationId xmlns:a16="http://schemas.microsoft.com/office/drawing/2014/main" id="{A1EBFED3-8B87-25CE-8D32-17851CBC2271}"/>
              </a:ext>
            </a:extLst>
          </p:cNvPr>
          <p:cNvSpPr txBox="1"/>
          <p:nvPr/>
        </p:nvSpPr>
        <p:spPr>
          <a:xfrm>
            <a:off x="7641615" y="1255252"/>
            <a:ext cx="4056056" cy="4770163"/>
          </a:xfrm>
          <a:prstGeom prst="rect">
            <a:avLst/>
          </a:prstGeom>
        </p:spPr>
        <p:txBody>
          <a:bodyPr vert="horz" lIns="91440" tIns="45720" rIns="91440" bIns="45720" rtlCol="0">
            <a:normAutofit lnSpcReduction="10000"/>
          </a:bodyPr>
          <a:lstStyle/>
          <a:p>
            <a:pPr>
              <a:lnSpc>
                <a:spcPct val="90000"/>
              </a:lnSpc>
              <a:spcAft>
                <a:spcPts val="600"/>
              </a:spcAft>
              <a:tabLst>
                <a:tab pos="723900" algn="l"/>
              </a:tabLst>
            </a:pPr>
            <a:r>
              <a:rPr lang="en-US" sz="2000" b="1" dirty="0"/>
              <a:t>F</a:t>
            </a:r>
            <a:r>
              <a:rPr lang="en-US" sz="2000" b="1" dirty="0">
                <a:effectLst/>
              </a:rPr>
              <a:t>ree legal advice and support </a:t>
            </a:r>
            <a:r>
              <a:rPr lang="en-US" sz="2000" dirty="0">
                <a:effectLst/>
              </a:rPr>
              <a:t>to people who have suffered </a:t>
            </a:r>
            <a:r>
              <a:rPr lang="en-US" sz="2000" b="1" dirty="0">
                <a:effectLst/>
              </a:rPr>
              <a:t>injury or loss </a:t>
            </a:r>
            <a:r>
              <a:rPr lang="en-US" sz="2000" dirty="0">
                <a:effectLst/>
              </a:rPr>
              <a:t>because of a crime and need help to: </a:t>
            </a:r>
            <a:endParaRPr lang="en-US" sz="2000" dirty="0"/>
          </a:p>
          <a:p>
            <a:pPr indent="-228600">
              <a:lnSpc>
                <a:spcPct val="90000"/>
              </a:lnSpc>
              <a:buFont typeface="Arial" panose="020B0604020202020204" pitchFamily="34" charset="0"/>
              <a:buChar char="•"/>
              <a:tabLst>
                <a:tab pos="723900" algn="l"/>
              </a:tabLst>
            </a:pPr>
            <a:endParaRPr lang="en-US" sz="1100" dirty="0">
              <a:effectLst/>
            </a:endParaRPr>
          </a:p>
          <a:p>
            <a:pPr marL="534988" lvl="0" indent="-266700">
              <a:lnSpc>
                <a:spcPct val="90000"/>
              </a:lnSpc>
              <a:spcAft>
                <a:spcPts val="1200"/>
              </a:spcAft>
              <a:buFont typeface="Arial" panose="020B0604020202020204" pitchFamily="34" charset="0"/>
              <a:buChar char="•"/>
            </a:pPr>
            <a:r>
              <a:rPr lang="en-US" b="1" dirty="0">
                <a:effectLst/>
              </a:rPr>
              <a:t>seek financial assistance </a:t>
            </a:r>
            <a:r>
              <a:rPr lang="en-US" dirty="0">
                <a:effectLst/>
              </a:rPr>
              <a:t>through the Victims of Crime Assistance Tribunal (VOCAT)</a:t>
            </a:r>
            <a:endParaRPr lang="en-US" dirty="0"/>
          </a:p>
          <a:p>
            <a:pPr marL="534988" lvl="0" indent="-266700">
              <a:lnSpc>
                <a:spcPct val="90000"/>
              </a:lnSpc>
              <a:spcAft>
                <a:spcPts val="1200"/>
              </a:spcAft>
              <a:buFont typeface="Arial" panose="020B0604020202020204" pitchFamily="34" charset="0"/>
              <a:buChar char="•"/>
            </a:pPr>
            <a:r>
              <a:rPr lang="en-US" b="1" dirty="0">
                <a:effectLst/>
              </a:rPr>
              <a:t>get compensation </a:t>
            </a:r>
            <a:r>
              <a:rPr lang="en-US" dirty="0">
                <a:effectLst/>
              </a:rPr>
              <a:t>from the person who committed the crime against them</a:t>
            </a:r>
          </a:p>
          <a:p>
            <a:pPr marL="534988" lvl="0" indent="-266700">
              <a:lnSpc>
                <a:spcPct val="90000"/>
              </a:lnSpc>
              <a:spcAft>
                <a:spcPts val="1200"/>
              </a:spcAft>
              <a:buFont typeface="Arial" panose="020B0604020202020204" pitchFamily="34" charset="0"/>
              <a:buChar char="•"/>
            </a:pPr>
            <a:r>
              <a:rPr lang="en-US" dirty="0">
                <a:effectLst/>
              </a:rPr>
              <a:t>the new </a:t>
            </a:r>
            <a:r>
              <a:rPr lang="en-US" b="1" dirty="0">
                <a:effectLst/>
              </a:rPr>
              <a:t>Financial Assistance Scheme </a:t>
            </a:r>
          </a:p>
          <a:p>
            <a:pPr marL="534988" lvl="0" indent="-266700">
              <a:lnSpc>
                <a:spcPct val="90000"/>
              </a:lnSpc>
              <a:spcAft>
                <a:spcPts val="600"/>
              </a:spcAft>
              <a:buFont typeface="Arial" panose="020B0604020202020204" pitchFamily="34" charset="0"/>
              <a:buChar char="•"/>
            </a:pPr>
            <a:r>
              <a:rPr lang="en-US" dirty="0">
                <a:effectLst/>
              </a:rPr>
              <a:t>Aboriginal or Torres Strait Islander you may also choose to be assisted by an Aboriginal Legal Service provider (</a:t>
            </a:r>
            <a:r>
              <a:rPr lang="en-US" dirty="0" err="1">
                <a:effectLst/>
              </a:rPr>
              <a:t>Djirra</a:t>
            </a:r>
            <a:r>
              <a:rPr lang="en-US" dirty="0">
                <a:effectLst/>
              </a:rPr>
              <a:t>)</a:t>
            </a:r>
            <a:endParaRPr lang="en-US" b="1" dirty="0">
              <a:effectLst/>
            </a:endParaRP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
        <p:nvSpPr>
          <p:cNvPr id="8" name="TextBox 7">
            <a:extLst>
              <a:ext uri="{FF2B5EF4-FFF2-40B4-BE49-F238E27FC236}">
                <a16:creationId xmlns:a16="http://schemas.microsoft.com/office/drawing/2014/main" id="{B4DB6D5A-3E3D-76D3-12E1-9FB59C88A1DB}"/>
              </a:ext>
            </a:extLst>
          </p:cNvPr>
          <p:cNvSpPr txBox="1"/>
          <p:nvPr/>
        </p:nvSpPr>
        <p:spPr>
          <a:xfrm>
            <a:off x="224400" y="823896"/>
            <a:ext cx="3618100" cy="2656112"/>
          </a:xfrm>
          <a:prstGeom prst="rect">
            <a:avLst/>
          </a:prstGeom>
          <a:noFill/>
        </p:spPr>
        <p:txBody>
          <a:bodyPr wrap="square">
            <a:spAutoFit/>
          </a:bodyPr>
          <a:lstStyle/>
          <a:p>
            <a:pPr marL="444500" indent="-228600">
              <a:lnSpc>
                <a:spcPct val="90000"/>
              </a:lnSpc>
              <a:spcAft>
                <a:spcPts val="600"/>
              </a:spcAft>
              <a:buFont typeface="Arial" panose="020B0604020202020204" pitchFamily="34" charset="0"/>
              <a:buChar char="•"/>
            </a:pPr>
            <a:endParaRPr lang="en-US" sz="1800" b="1" dirty="0"/>
          </a:p>
          <a:p>
            <a:pPr>
              <a:lnSpc>
                <a:spcPct val="90000"/>
              </a:lnSpc>
              <a:spcAft>
                <a:spcPts val="600"/>
              </a:spcAft>
            </a:pPr>
            <a:r>
              <a:rPr lang="en-US" sz="2400" b="1" dirty="0">
                <a:solidFill>
                  <a:schemeClr val="bg1"/>
                </a:solidFill>
                <a:effectLst/>
              </a:rPr>
              <a:t>Victims Legal Service (VLS) </a:t>
            </a:r>
            <a:r>
              <a:rPr lang="en-US" sz="1800" b="1" dirty="0">
                <a:solidFill>
                  <a:schemeClr val="bg1"/>
                </a:solidFill>
                <a:effectLst/>
              </a:rPr>
              <a:t>Helpline </a:t>
            </a:r>
            <a:r>
              <a:rPr lang="en-US" sz="1800" dirty="0">
                <a:solidFill>
                  <a:schemeClr val="bg1"/>
                </a:solidFill>
                <a:effectLst/>
              </a:rPr>
              <a:t>on</a:t>
            </a:r>
            <a:r>
              <a:rPr lang="en-US" sz="1800" b="1" dirty="0">
                <a:solidFill>
                  <a:schemeClr val="bg1"/>
                </a:solidFill>
                <a:effectLst/>
              </a:rPr>
              <a:t> 1800 531 566 (toll free) </a:t>
            </a:r>
            <a:r>
              <a:rPr lang="en-US" sz="1800" dirty="0">
                <a:solidFill>
                  <a:schemeClr val="bg1"/>
                </a:solidFill>
                <a:effectLst/>
              </a:rPr>
              <a:t>between </a:t>
            </a:r>
            <a:r>
              <a:rPr lang="en-US" sz="1800" b="1" dirty="0">
                <a:solidFill>
                  <a:schemeClr val="bg1"/>
                </a:solidFill>
                <a:effectLst/>
              </a:rPr>
              <a:t>9am - 5pm, Monday to Friday.</a:t>
            </a:r>
          </a:p>
          <a:p>
            <a:pPr indent="-228600">
              <a:lnSpc>
                <a:spcPct val="90000"/>
              </a:lnSpc>
              <a:buFont typeface="Arial" panose="020B0604020202020204" pitchFamily="34" charset="0"/>
              <a:buChar char="•"/>
              <a:tabLst>
                <a:tab pos="723900" algn="l"/>
              </a:tabLst>
            </a:pPr>
            <a:endParaRPr lang="en-US" sz="1800" b="1" dirty="0"/>
          </a:p>
          <a:p>
            <a:pPr>
              <a:lnSpc>
                <a:spcPct val="90000"/>
              </a:lnSpc>
              <a:spcAft>
                <a:spcPts val="600"/>
              </a:spcAft>
              <a:tabLst>
                <a:tab pos="723900" algn="l"/>
              </a:tabLst>
            </a:pPr>
            <a:r>
              <a:rPr lang="en-US" sz="1800" b="1" dirty="0">
                <a:solidFill>
                  <a:schemeClr val="bg1"/>
                </a:solidFill>
                <a:effectLst/>
              </a:rPr>
              <a:t>No Wrong Door – You can contact GCLS and </a:t>
            </a:r>
            <a:r>
              <a:rPr lang="en-US" sz="1800" b="1" dirty="0" err="1">
                <a:solidFill>
                  <a:schemeClr val="bg1"/>
                </a:solidFill>
                <a:effectLst/>
              </a:rPr>
              <a:t>Djirra</a:t>
            </a:r>
            <a:r>
              <a:rPr lang="en-US" sz="1800" b="1" dirty="0">
                <a:solidFill>
                  <a:schemeClr val="bg1"/>
                </a:solidFill>
                <a:effectLst/>
              </a:rPr>
              <a:t> directly to refer a client also</a:t>
            </a:r>
          </a:p>
        </p:txBody>
      </p:sp>
    </p:spTree>
    <p:extLst>
      <p:ext uri="{BB962C8B-B14F-4D97-AF65-F5344CB8AC3E}">
        <p14:creationId xmlns:p14="http://schemas.microsoft.com/office/powerpoint/2010/main" val="2869775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sitting on the ground&#10;&#10;Description automatically generated">
            <a:extLst>
              <a:ext uri="{FF2B5EF4-FFF2-40B4-BE49-F238E27FC236}">
                <a16:creationId xmlns:a16="http://schemas.microsoft.com/office/drawing/2014/main" id="{C59B2A81-B36D-A6B0-9579-DF340DFE6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4737" y="3393814"/>
            <a:ext cx="4185865" cy="2446285"/>
          </a:xfrm>
          <a:prstGeom prst="rect">
            <a:avLst/>
          </a:prstGeom>
        </p:spPr>
      </p:pic>
      <p:pic>
        <p:nvPicPr>
          <p:cNvPr id="3" name="Picture 2"/>
          <p:cNvPicPr>
            <a:picLocks noChangeAspect="1"/>
          </p:cNvPicPr>
          <p:nvPr/>
        </p:nvPicPr>
        <p:blipFill>
          <a:blip r:embed="rId4"/>
          <a:stretch>
            <a:fillRect/>
          </a:stretch>
        </p:blipFill>
        <p:spPr>
          <a:xfrm>
            <a:off x="0" y="6025415"/>
            <a:ext cx="12192000" cy="832585"/>
          </a:xfrm>
          <a:prstGeom prst="rect">
            <a:avLst/>
          </a:prstGeom>
        </p:spPr>
      </p:pic>
      <p:sp>
        <p:nvSpPr>
          <p:cNvPr id="4" name="TextBox 3">
            <a:extLst>
              <a:ext uri="{FF2B5EF4-FFF2-40B4-BE49-F238E27FC236}">
                <a16:creationId xmlns:a16="http://schemas.microsoft.com/office/drawing/2014/main" id="{22EF0DC2-2D89-030D-ADE3-B91C31A988C5}"/>
              </a:ext>
            </a:extLst>
          </p:cNvPr>
          <p:cNvSpPr txBox="1"/>
          <p:nvPr/>
        </p:nvSpPr>
        <p:spPr>
          <a:xfrm>
            <a:off x="582217" y="846807"/>
            <a:ext cx="9744892" cy="3293209"/>
          </a:xfrm>
          <a:prstGeom prst="rect">
            <a:avLst/>
          </a:prstGeom>
          <a:noFill/>
        </p:spPr>
        <p:txBody>
          <a:bodyPr wrap="square">
            <a:spAutoFit/>
          </a:bodyPr>
          <a:lstStyle/>
          <a:p>
            <a:pPr marL="285750" indent="-285750">
              <a:spcAft>
                <a:spcPts val="600"/>
              </a:spcAft>
              <a:buFont typeface="Arial" panose="020B0604020202020204" pitchFamily="34" charset="0"/>
              <a:buChar char="•"/>
              <a:tabLst>
                <a:tab pos="723900" algn="l"/>
              </a:tabLst>
            </a:pPr>
            <a:r>
              <a:rPr lang="en-AU" sz="1800" b="1" dirty="0">
                <a:solidFill>
                  <a:srgbClr val="8E62A0"/>
                </a:solidFill>
                <a:effectLst/>
                <a:latin typeface="Arial" panose="020B0604020202020204" pitchFamily="34" charset="0"/>
                <a:ea typeface="Arial" panose="020B0604020202020204" pitchFamily="34" charset="0"/>
                <a:cs typeface="Arial" panose="020B0604020202020204" pitchFamily="34" charset="0"/>
              </a:rPr>
              <a:t>VOCAT </a:t>
            </a:r>
            <a:r>
              <a:rPr lang="en-AU" b="1" dirty="0">
                <a:solidFill>
                  <a:srgbClr val="8E62A0"/>
                </a:solidFill>
                <a:latin typeface="Arial" panose="020B0604020202020204" pitchFamily="34" charset="0"/>
                <a:ea typeface="Arial" panose="020B0604020202020204" pitchFamily="34" charset="0"/>
                <a:cs typeface="Arial" panose="020B0604020202020204" pitchFamily="34" charset="0"/>
              </a:rPr>
              <a:t>(and the </a:t>
            </a:r>
            <a:r>
              <a:rPr lang="en-AU" sz="1800" b="1" dirty="0">
                <a:solidFill>
                  <a:srgbClr val="8E62A0"/>
                </a:solidFill>
                <a:effectLst/>
                <a:latin typeface="Arial" panose="020B0604020202020204" pitchFamily="34" charset="0"/>
                <a:ea typeface="Arial" panose="020B0604020202020204" pitchFamily="34" charset="0"/>
                <a:cs typeface="Arial" panose="020B0604020202020204" pitchFamily="34" charset="0"/>
              </a:rPr>
              <a:t>new FAS) </a:t>
            </a:r>
            <a:r>
              <a:rPr lang="en-AU" sz="1800" dirty="0">
                <a:effectLst/>
                <a:latin typeface="Arial" panose="020B0604020202020204" pitchFamily="34" charset="0"/>
                <a:ea typeface="Arial" panose="020B0604020202020204" pitchFamily="34" charset="0"/>
                <a:cs typeface="Arial" panose="020B0604020202020204" pitchFamily="34" charset="0"/>
              </a:rPr>
              <a:t>provide financial assistance to victims to help them recover from violent crimes.</a:t>
            </a:r>
          </a:p>
          <a:p>
            <a:pPr marL="285750" indent="-285750">
              <a:spcAft>
                <a:spcPts val="600"/>
              </a:spcAft>
              <a:buFont typeface="Arial" panose="020B0604020202020204" pitchFamily="34" charset="0"/>
              <a:buChar char="•"/>
              <a:tabLst>
                <a:tab pos="723900" algn="l"/>
              </a:tabLst>
            </a:pPr>
            <a:endParaRPr lang="en-AU" sz="800" dirty="0">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b="1"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Primary victims </a:t>
            </a: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eligible for assistance </a:t>
            </a:r>
            <a:r>
              <a:rPr lang="en-AU" sz="1800" b="1"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up to $60,000</a:t>
            </a: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spcAft>
                <a:spcPts val="600"/>
              </a:spcAft>
              <a:buFont typeface="Arial" panose="020B0604020202020204" pitchFamily="34" charset="0"/>
              <a:buChar char="•"/>
            </a:pPr>
            <a:r>
              <a:rPr lang="en-AU" b="1" spc="25" dirty="0">
                <a:solidFill>
                  <a:srgbClr val="1A1A1A"/>
                </a:solidFill>
                <a:latin typeface="Arial" panose="020B0604020202020204" pitchFamily="34" charset="0"/>
                <a:ea typeface="Times New Roman" panose="02020603050405020304" pitchFamily="18" charset="0"/>
                <a:cs typeface="Arial" panose="020B0604020202020204" pitchFamily="34" charset="0"/>
              </a:rPr>
              <a:t>S</a:t>
            </a:r>
            <a:r>
              <a:rPr lang="en-AU" sz="1800" b="1"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econdary and related victims </a:t>
            </a: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are eligible for </a:t>
            </a:r>
            <a:r>
              <a:rPr lang="en-AU" sz="1800" b="1"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up to $50,000</a:t>
            </a: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spcAft>
                <a:spcPts val="600"/>
              </a:spcAft>
              <a:buFont typeface="Arial" panose="020B0604020202020204" pitchFamily="34" charset="0"/>
              <a:buChar char="•"/>
            </a:pPr>
            <a:endParaRPr lang="en-AU" sz="800" spc="25" dirty="0">
              <a:solidFill>
                <a:srgbClr val="1A1A1A"/>
              </a:solidFill>
              <a:latin typeface="Arial" panose="020B0604020202020204" pitchFamily="34" charset="0"/>
              <a:ea typeface="Times New Roman" panose="02020603050405020304" pitchFamily="18" charset="0"/>
              <a:cs typeface="Arial" panose="020B0604020202020204" pitchFamily="34" charset="0"/>
            </a:endParaRPr>
          </a:p>
          <a:p>
            <a:pPr marL="285750" indent="-285750">
              <a:spcAft>
                <a:spcPts val="600"/>
              </a:spcAft>
              <a:buFont typeface="Arial" panose="020B0604020202020204" pitchFamily="34" charset="0"/>
              <a:buChar char="•"/>
            </a:pP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Victims can also receive interim assistance to help with the things they need most straight after the crime</a:t>
            </a:r>
            <a:r>
              <a:rPr lang="en-AU" dirty="0">
                <a:latin typeface="Arial" panose="020B0604020202020204" pitchFamily="34" charset="0"/>
                <a:ea typeface="Times New Roman" panose="02020603050405020304" pitchFamily="18" charset="0"/>
                <a:cs typeface="Times New Roman" panose="02020603050405020304" pitchFamily="18" charset="0"/>
              </a:rPr>
              <a:t> </a:t>
            </a:r>
          </a:p>
          <a:p>
            <a:pPr marL="285750" indent="-285750">
              <a:spcAft>
                <a:spcPts val="600"/>
              </a:spcAft>
              <a:buFont typeface="Arial" panose="020B0604020202020204" pitchFamily="34" charset="0"/>
              <a:buChar char="•"/>
            </a:pPr>
            <a:endParaRPr lang="en-AU" sz="8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AU" sz="1800" b="1"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Financial assistance </a:t>
            </a:r>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to help with costs such as:</a:t>
            </a:r>
            <a:endParaRPr lang="en-AU" sz="1800" dirty="0">
              <a:effectLst/>
              <a:latin typeface="Arial" panose="020B0604020202020204" pitchFamily="34" charset="0"/>
              <a:ea typeface="Arial" panose="020B0604020202020204" pitchFamily="34" charset="0"/>
              <a:cs typeface="Times New Roman" panose="02020603050405020304" pitchFamily="18" charset="0"/>
            </a:endParaRPr>
          </a:p>
          <a:p>
            <a:pPr marL="182562" lvl="0"/>
            <a:r>
              <a:rPr lang="en-AU" sz="1800" spc="25" dirty="0">
                <a:solidFill>
                  <a:srgbClr val="1A1A1A"/>
                </a:solidFill>
                <a:effectLst/>
                <a:latin typeface="Arial" panose="020B0604020202020204" pitchFamily="34" charset="0"/>
                <a:ea typeface="Times New Roman" panose="02020603050405020304" pitchFamily="18" charset="0"/>
                <a:cs typeface="Arial" panose="020B0604020202020204" pitchFamily="34" charset="0"/>
              </a:rPr>
              <a:t>	</a:t>
            </a:r>
            <a:endParaRPr lang="en-AU" sz="1800" b="1" dirty="0">
              <a:solidFill>
                <a:srgbClr val="8E62A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B68B922-4EF9-8998-BF8D-D0CBB383E85A}"/>
              </a:ext>
            </a:extLst>
          </p:cNvPr>
          <p:cNvSpPr txBox="1"/>
          <p:nvPr/>
        </p:nvSpPr>
        <p:spPr>
          <a:xfrm>
            <a:off x="1290126" y="0"/>
            <a:ext cx="10319657" cy="850682"/>
          </a:xfrm>
          <a:prstGeom prst="rect">
            <a:avLst/>
          </a:prstGeom>
          <a:noFill/>
        </p:spPr>
        <p:txBody>
          <a:bodyPr wrap="square">
            <a:spAutoFit/>
          </a:bodyPr>
          <a:lstStyle/>
          <a:p>
            <a:pPr>
              <a:lnSpc>
                <a:spcPct val="120000"/>
              </a:lnSpc>
              <a:spcAft>
                <a:spcPts val="600"/>
              </a:spcAft>
            </a:pPr>
            <a:r>
              <a:rPr lang="en-AU" sz="4400" b="1" dirty="0">
                <a:solidFill>
                  <a:srgbClr val="8E62A0"/>
                </a:solidFill>
                <a:latin typeface="+mj-lt"/>
                <a:ea typeface="Times New Roman" panose="02020603050405020304" pitchFamily="18" charset="0"/>
                <a:cs typeface="Arial" panose="020B0604020202020204" pitchFamily="34" charset="0"/>
              </a:rPr>
              <a:t>Eligibility &amp; types of </a:t>
            </a:r>
            <a:r>
              <a:rPr lang="en-AU" sz="4400" b="1" dirty="0">
                <a:solidFill>
                  <a:srgbClr val="8E62A0"/>
                </a:solidFill>
                <a:effectLst/>
                <a:latin typeface="+mj-lt"/>
                <a:ea typeface="Times New Roman" panose="02020603050405020304" pitchFamily="18" charset="0"/>
                <a:cs typeface="Arial" panose="020B0604020202020204" pitchFamily="34" charset="0"/>
              </a:rPr>
              <a:t>financial assistance</a:t>
            </a:r>
            <a:endParaRPr lang="en-AU" sz="4400" dirty="0">
              <a:solidFill>
                <a:srgbClr val="8E62A0"/>
              </a:solidFill>
              <a:effectLst/>
              <a:latin typeface="+mj-lt"/>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E49457C3-3E67-F6AE-5F64-939AB19A8717}"/>
              </a:ext>
            </a:extLst>
          </p:cNvPr>
          <p:cNvSpPr txBox="1"/>
          <p:nvPr/>
        </p:nvSpPr>
        <p:spPr>
          <a:xfrm>
            <a:off x="2418887" y="5316208"/>
            <a:ext cx="4883736" cy="646331"/>
          </a:xfrm>
          <a:prstGeom prst="rect">
            <a:avLst/>
          </a:prstGeom>
          <a:noFill/>
        </p:spPr>
        <p:txBody>
          <a:bodyPr wrap="square">
            <a:spAutoFit/>
          </a:bodyPr>
          <a:lstStyle/>
          <a:p>
            <a:pPr marL="182562" lvl="0"/>
            <a:r>
              <a:rPr lang="en-AU" sz="1800" b="1" spc="2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Other expenses to help the victim recover</a:t>
            </a:r>
            <a:endParaRPr lang="en-AU" sz="1800" b="1"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A609BE6-6BC9-EA60-B7F9-85C2F0BAF436}"/>
              </a:ext>
            </a:extLst>
          </p:cNvPr>
          <p:cNvSpPr txBox="1"/>
          <p:nvPr/>
        </p:nvSpPr>
        <p:spPr>
          <a:xfrm>
            <a:off x="4106773" y="3770684"/>
            <a:ext cx="1910046" cy="369332"/>
          </a:xfrm>
          <a:prstGeom prst="rect">
            <a:avLst/>
          </a:prstGeom>
          <a:noFill/>
        </p:spPr>
        <p:txBody>
          <a:bodyPr wrap="square">
            <a:spAutoFit/>
          </a:bodyPr>
          <a:lstStyle/>
          <a:p>
            <a:pPr marL="182562" lvl="0"/>
            <a:r>
              <a:rPr lang="en-AU" sz="1800" b="1" spc="2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Counselling</a:t>
            </a:r>
            <a:endParaRPr lang="en-AU" sz="1800" b="1"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5E853B0A-9054-82E4-1367-C9D60F1BDAB1}"/>
              </a:ext>
            </a:extLst>
          </p:cNvPr>
          <p:cNvSpPr txBox="1"/>
          <p:nvPr/>
        </p:nvSpPr>
        <p:spPr>
          <a:xfrm>
            <a:off x="3262522" y="4280424"/>
            <a:ext cx="2442724" cy="369332"/>
          </a:xfrm>
          <a:prstGeom prst="rect">
            <a:avLst/>
          </a:prstGeom>
          <a:noFill/>
        </p:spPr>
        <p:txBody>
          <a:bodyPr wrap="square">
            <a:spAutoFit/>
          </a:bodyPr>
          <a:lstStyle/>
          <a:p>
            <a:pPr marL="182562" lvl="0"/>
            <a:r>
              <a:rPr lang="en-AU" sz="1800" b="1" spc="2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Medical expenses</a:t>
            </a:r>
            <a:endParaRPr lang="en-AU" sz="1800" b="1"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4D14723-3350-76BA-4511-6A4BD0AF309C}"/>
              </a:ext>
            </a:extLst>
          </p:cNvPr>
          <p:cNvSpPr txBox="1"/>
          <p:nvPr/>
        </p:nvSpPr>
        <p:spPr>
          <a:xfrm>
            <a:off x="3480268" y="4770217"/>
            <a:ext cx="2421903" cy="369332"/>
          </a:xfrm>
          <a:prstGeom prst="rect">
            <a:avLst/>
          </a:prstGeom>
          <a:noFill/>
        </p:spPr>
        <p:txBody>
          <a:bodyPr wrap="square">
            <a:spAutoFit/>
          </a:bodyPr>
          <a:lstStyle/>
          <a:p>
            <a:pPr marL="182562" lvl="0"/>
            <a:r>
              <a:rPr lang="en-AU" sz="1800" b="1" spc="25"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Loss of earnings</a:t>
            </a:r>
            <a:endParaRPr lang="en-AU" sz="1800" b="1" dirty="0">
              <a:solidFill>
                <a:srgbClr val="00B050"/>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21396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endParaRPr lang="en-AU" sz="4400" dirty="0">
              <a:solidFill>
                <a:srgbClr val="8E62A0"/>
              </a:solidFill>
              <a:latin typeface="+mj-lt"/>
            </a:endParaRP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4243734508"/>
              </p:ext>
            </p:extLst>
          </p:nvPr>
        </p:nvGraphicFramePr>
        <p:xfrm>
          <a:off x="2950249" y="1506056"/>
          <a:ext cx="6464802" cy="3666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6423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Close-up of different currency notes and coins&#10;&#10;Description automatically generated">
            <a:extLst>
              <a:ext uri="{FF2B5EF4-FFF2-40B4-BE49-F238E27FC236}">
                <a16:creationId xmlns:a16="http://schemas.microsoft.com/office/drawing/2014/main" id="{9F5BA639-C81D-9799-8416-2E058952EFF9}"/>
              </a:ext>
            </a:extLst>
          </p:cNvPr>
          <p:cNvPicPr>
            <a:picLocks noChangeAspect="1"/>
          </p:cNvPicPr>
          <p:nvPr/>
        </p:nvPicPr>
        <p:blipFill rotWithShape="1">
          <a:blip r:embed="rId3">
            <a:extLst>
              <a:ext uri="{28A0092B-C50C-407E-A947-70E740481C1C}">
                <a14:useLocalDpi xmlns:a14="http://schemas.microsoft.com/office/drawing/2010/main" val="0"/>
              </a:ext>
            </a:extLst>
          </a:blip>
          <a:srcRect t="4668" b="21100"/>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TextBox 3">
            <a:extLst>
              <a:ext uri="{FF2B5EF4-FFF2-40B4-BE49-F238E27FC236}">
                <a16:creationId xmlns:a16="http://schemas.microsoft.com/office/drawing/2014/main" id="{47760124-0E65-EEFF-5272-67F41C38D901}"/>
              </a:ext>
            </a:extLst>
          </p:cNvPr>
          <p:cNvSpPr txBox="1"/>
          <p:nvPr/>
        </p:nvSpPr>
        <p:spPr>
          <a:xfrm>
            <a:off x="5429442" y="702686"/>
            <a:ext cx="6429279" cy="5439496"/>
          </a:xfrm>
          <a:prstGeom prst="rect">
            <a:avLst/>
          </a:prstGeom>
        </p:spPr>
        <p:txBody>
          <a:bodyPr vert="horz" lIns="91440" tIns="45720" rIns="91440" bIns="45720" rtlCol="0">
            <a:normAutofit fontScale="85000" lnSpcReduction="20000"/>
          </a:bodyPr>
          <a:lstStyle/>
          <a:p>
            <a:pPr>
              <a:lnSpc>
                <a:spcPct val="90000"/>
              </a:lnSpc>
              <a:spcAft>
                <a:spcPts val="600"/>
              </a:spcAft>
              <a:tabLst>
                <a:tab pos="723900" algn="l"/>
              </a:tabLst>
            </a:pPr>
            <a:r>
              <a:rPr lang="en-US" sz="900" dirty="0">
                <a:effectLst/>
              </a:rPr>
              <a:t> </a:t>
            </a:r>
            <a:endParaRPr lang="en-US" sz="2400" b="1" dirty="0">
              <a:effectLst/>
            </a:endParaRPr>
          </a:p>
          <a:p>
            <a:pPr algn="ctr">
              <a:lnSpc>
                <a:spcPct val="90000"/>
              </a:lnSpc>
              <a:spcAft>
                <a:spcPts val="1200"/>
              </a:spcAft>
              <a:tabLst>
                <a:tab pos="723900" algn="l"/>
              </a:tabLst>
            </a:pPr>
            <a:r>
              <a:rPr lang="en-US" sz="2400" b="1" dirty="0">
                <a:effectLst/>
              </a:rPr>
              <a:t>Common examples of financial or economic abuse include:</a:t>
            </a:r>
            <a:endParaRPr lang="en-US" sz="900" b="1" dirty="0">
              <a:effectLst/>
            </a:endParaRPr>
          </a:p>
          <a:p>
            <a:pPr indent="-228600">
              <a:lnSpc>
                <a:spcPct val="90000"/>
              </a:lnSpc>
              <a:buFont typeface="Arial" panose="020B0604020202020204" pitchFamily="34" charset="0"/>
              <a:buChar char="•"/>
              <a:tabLst>
                <a:tab pos="723900" algn="l"/>
              </a:tabLst>
            </a:pPr>
            <a:endParaRPr lang="en-US" sz="9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100" dirty="0">
                <a:effectLst/>
              </a:rPr>
              <a:t>Partner </a:t>
            </a:r>
            <a:r>
              <a:rPr lang="en-US" sz="2400" b="1" dirty="0">
                <a:effectLst/>
              </a:rPr>
              <a:t>refusing to contribute </a:t>
            </a:r>
            <a:r>
              <a:rPr lang="en-US" sz="2100" dirty="0">
                <a:effectLst/>
              </a:rPr>
              <a:t>to joint debts (</a:t>
            </a:r>
            <a:r>
              <a:rPr lang="en-US" sz="2100" dirty="0" err="1">
                <a:effectLst/>
              </a:rPr>
              <a:t>eg.</a:t>
            </a:r>
            <a:r>
              <a:rPr lang="en-US" sz="2100" dirty="0">
                <a:effectLst/>
              </a:rPr>
              <a:t> rent, mortgage repayments, car loans, school fees) or pay child support</a:t>
            </a:r>
          </a:p>
          <a:p>
            <a:pPr lvl="0" indent="-228600">
              <a:lnSpc>
                <a:spcPct val="90000"/>
              </a:lnSpc>
              <a:buFont typeface="Arial" panose="020B0604020202020204" pitchFamily="34" charset="0"/>
              <a:buChar char="•"/>
              <a:tabLst>
                <a:tab pos="457200" algn="l"/>
              </a:tabLst>
            </a:pPr>
            <a:endParaRPr lang="en-US" sz="21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100" dirty="0">
                <a:effectLst/>
              </a:rPr>
              <a:t>Partner </a:t>
            </a:r>
            <a:r>
              <a:rPr lang="en-US" sz="2400" b="1" dirty="0">
                <a:effectLst/>
              </a:rPr>
              <a:t>withdrawing money </a:t>
            </a:r>
            <a:r>
              <a:rPr lang="en-US" sz="2100" dirty="0">
                <a:effectLst/>
              </a:rPr>
              <a:t>from a joint bank account or cutting off access to joint accounts</a:t>
            </a:r>
          </a:p>
          <a:p>
            <a:pPr lvl="0" indent="-228600">
              <a:lnSpc>
                <a:spcPct val="90000"/>
              </a:lnSpc>
              <a:buFont typeface="Arial" panose="020B0604020202020204" pitchFamily="34" charset="0"/>
              <a:buChar char="•"/>
              <a:tabLst>
                <a:tab pos="457200" algn="l"/>
              </a:tabLst>
            </a:pPr>
            <a:endParaRPr lang="en-US" sz="21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100" dirty="0">
                <a:effectLst/>
              </a:rPr>
              <a:t>Partner </a:t>
            </a:r>
            <a:r>
              <a:rPr lang="en-US" sz="2400" b="1" dirty="0">
                <a:effectLst/>
              </a:rPr>
              <a:t>transferring joint property </a:t>
            </a:r>
            <a:r>
              <a:rPr lang="en-US" sz="2100" dirty="0">
                <a:effectLst/>
              </a:rPr>
              <a:t>into another person’s name to avoid a Family Law claim</a:t>
            </a:r>
          </a:p>
          <a:p>
            <a:pPr lvl="0" indent="-228600">
              <a:lnSpc>
                <a:spcPct val="90000"/>
              </a:lnSpc>
              <a:buFont typeface="Arial" panose="020B0604020202020204" pitchFamily="34" charset="0"/>
              <a:buChar char="•"/>
              <a:tabLst>
                <a:tab pos="457200" algn="l"/>
              </a:tabLst>
            </a:pPr>
            <a:endParaRPr lang="en-US" sz="21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100" dirty="0">
                <a:effectLst/>
              </a:rPr>
              <a:t>Being </a:t>
            </a:r>
            <a:r>
              <a:rPr lang="en-US" sz="2400" b="1" dirty="0">
                <a:effectLst/>
              </a:rPr>
              <a:t>coerced</a:t>
            </a:r>
            <a:r>
              <a:rPr lang="en-US" sz="2400" dirty="0">
                <a:effectLst/>
              </a:rPr>
              <a:t> </a:t>
            </a:r>
            <a:r>
              <a:rPr lang="en-US" sz="2400" b="1" dirty="0">
                <a:effectLst/>
              </a:rPr>
              <a:t>to sign documents</a:t>
            </a:r>
            <a:r>
              <a:rPr lang="en-US" sz="2100" dirty="0">
                <a:effectLst/>
              </a:rPr>
              <a:t>, take out loans, sign personal guarantees or make false declarations</a:t>
            </a:r>
          </a:p>
          <a:p>
            <a:pPr lvl="0" indent="-228600">
              <a:lnSpc>
                <a:spcPct val="90000"/>
              </a:lnSpc>
              <a:buFont typeface="Arial" panose="020B0604020202020204" pitchFamily="34" charset="0"/>
              <a:buChar char="•"/>
              <a:tabLst>
                <a:tab pos="457200" algn="l"/>
              </a:tabLst>
            </a:pPr>
            <a:endParaRPr lang="en-US" sz="21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400" b="1" dirty="0">
                <a:effectLst/>
              </a:rPr>
              <a:t>Identity theft </a:t>
            </a:r>
            <a:r>
              <a:rPr lang="en-US" sz="2100" dirty="0">
                <a:effectLst/>
              </a:rPr>
              <a:t>(</a:t>
            </a:r>
            <a:r>
              <a:rPr lang="en-US" sz="2100" dirty="0" err="1">
                <a:effectLst/>
              </a:rPr>
              <a:t>eg.</a:t>
            </a:r>
            <a:r>
              <a:rPr lang="en-US" sz="2100" dirty="0">
                <a:effectLst/>
              </a:rPr>
              <a:t> accounts fraudulently opened by a partner or ex-partner using personal information)</a:t>
            </a:r>
          </a:p>
          <a:p>
            <a:pPr lvl="0" indent="-228600">
              <a:lnSpc>
                <a:spcPct val="90000"/>
              </a:lnSpc>
              <a:buFont typeface="Arial" panose="020B0604020202020204" pitchFamily="34" charset="0"/>
              <a:buChar char="•"/>
              <a:tabLst>
                <a:tab pos="457200" algn="l"/>
              </a:tabLst>
            </a:pPr>
            <a:endParaRPr lang="en-US" sz="2100" dirty="0">
              <a:effectLst/>
            </a:endParaRPr>
          </a:p>
          <a:p>
            <a:pPr marL="342900" lvl="0" indent="-228600">
              <a:lnSpc>
                <a:spcPct val="90000"/>
              </a:lnSpc>
              <a:spcAft>
                <a:spcPts val="1200"/>
              </a:spcAft>
              <a:buFont typeface="Arial" panose="020B0604020202020204" pitchFamily="34" charset="0"/>
              <a:buChar char="•"/>
              <a:tabLst>
                <a:tab pos="457200" algn="l"/>
              </a:tabLst>
            </a:pPr>
            <a:r>
              <a:rPr lang="en-US" sz="2100" dirty="0">
                <a:effectLst/>
              </a:rPr>
              <a:t>Partner </a:t>
            </a:r>
            <a:r>
              <a:rPr lang="en-US" sz="2400" b="1" dirty="0">
                <a:effectLst/>
              </a:rPr>
              <a:t>taking control </a:t>
            </a:r>
            <a:r>
              <a:rPr lang="en-US" sz="2100" dirty="0">
                <a:effectLst/>
              </a:rPr>
              <a:t>of finances and assets </a:t>
            </a:r>
            <a:r>
              <a:rPr lang="en-US" sz="2100" dirty="0" err="1">
                <a:effectLst/>
              </a:rPr>
              <a:t>eg.</a:t>
            </a:r>
            <a:r>
              <a:rPr lang="en-US" sz="2100" dirty="0">
                <a:effectLst/>
              </a:rPr>
              <a:t> car, social security benefits, superannuation.</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
        <p:nvSpPr>
          <p:cNvPr id="5" name="TextBox 4">
            <a:extLst>
              <a:ext uri="{FF2B5EF4-FFF2-40B4-BE49-F238E27FC236}">
                <a16:creationId xmlns:a16="http://schemas.microsoft.com/office/drawing/2014/main" id="{193DC650-F91B-7883-AA64-97AEFC73AEF0}"/>
              </a:ext>
            </a:extLst>
          </p:cNvPr>
          <p:cNvSpPr txBox="1"/>
          <p:nvPr/>
        </p:nvSpPr>
        <p:spPr>
          <a:xfrm>
            <a:off x="5429442" y="275966"/>
            <a:ext cx="5291663" cy="565265"/>
          </a:xfrm>
          <a:prstGeom prst="rect">
            <a:avLst/>
          </a:prstGeom>
        </p:spPr>
        <p:txBody>
          <a:bodyPr vert="horz" lIns="91440" tIns="45720" rIns="91440" bIns="45720" rtlCol="0" anchor="b">
            <a:noAutofit/>
          </a:bodyPr>
          <a:lstStyle/>
          <a:p>
            <a:pPr>
              <a:lnSpc>
                <a:spcPct val="90000"/>
              </a:lnSpc>
              <a:spcBef>
                <a:spcPct val="0"/>
              </a:spcBef>
              <a:spcAft>
                <a:spcPts val="600"/>
              </a:spcAft>
              <a:tabLst>
                <a:tab pos="723900" algn="l"/>
              </a:tabLst>
            </a:pPr>
            <a:r>
              <a:rPr lang="en-US" sz="4000" b="1" dirty="0">
                <a:solidFill>
                  <a:srgbClr val="8E62A0"/>
                </a:solidFill>
                <a:effectLst/>
                <a:latin typeface="+mj-lt"/>
                <a:ea typeface="+mj-ea"/>
                <a:cs typeface="+mj-cs"/>
              </a:rPr>
              <a:t>Financial Abuse </a:t>
            </a:r>
            <a:endParaRPr lang="en-US" sz="4000" dirty="0">
              <a:solidFill>
                <a:srgbClr val="8E62A0"/>
              </a:solidFill>
              <a:effectLst/>
              <a:latin typeface="+mj-lt"/>
              <a:ea typeface="+mj-ea"/>
              <a:cs typeface="+mj-cs"/>
            </a:endParaRPr>
          </a:p>
        </p:txBody>
      </p:sp>
    </p:spTree>
    <p:extLst>
      <p:ext uri="{BB962C8B-B14F-4D97-AF65-F5344CB8AC3E}">
        <p14:creationId xmlns:p14="http://schemas.microsoft.com/office/powerpoint/2010/main" val="269094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r>
              <a:rPr lang="en-AU" sz="4400" dirty="0">
                <a:solidFill>
                  <a:srgbClr val="8E62A0"/>
                </a:solidFill>
                <a:latin typeface="+mj-lt"/>
                <a:cs typeface="Calibri" panose="020F0502020204030204" pitchFamily="34" charset="0"/>
              </a:rPr>
              <a:t>Introductions</a:t>
            </a: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3439526677"/>
              </p:ext>
            </p:extLst>
          </p:nvPr>
        </p:nvGraphicFramePr>
        <p:xfrm>
          <a:off x="1114698" y="1693597"/>
          <a:ext cx="10363200" cy="3845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descr="A person pointing at a person&#10;&#10;Description automatically generated">
            <a:extLst>
              <a:ext uri="{FF2B5EF4-FFF2-40B4-BE49-F238E27FC236}">
                <a16:creationId xmlns:a16="http://schemas.microsoft.com/office/drawing/2014/main" id="{C20CB51C-2D8E-B8C0-F23C-5E91610F6A8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92425" y="1786955"/>
            <a:ext cx="3007150" cy="2251342"/>
          </a:xfrm>
          <a:prstGeom prst="rect">
            <a:avLst/>
          </a:prstGeom>
        </p:spPr>
      </p:pic>
    </p:spTree>
    <p:extLst>
      <p:ext uri="{BB962C8B-B14F-4D97-AF65-F5344CB8AC3E}">
        <p14:creationId xmlns:p14="http://schemas.microsoft.com/office/powerpoint/2010/main" val="4229215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erson and person talking&#10;&#10;Description automatically generated">
            <a:extLst>
              <a:ext uri="{FF2B5EF4-FFF2-40B4-BE49-F238E27FC236}">
                <a16:creationId xmlns:a16="http://schemas.microsoft.com/office/drawing/2014/main" id="{0A1ADD82-304F-1C27-391B-970F53868799}"/>
              </a:ext>
            </a:extLst>
          </p:cNvPr>
          <p:cNvPicPr>
            <a:picLocks noChangeAspect="1"/>
          </p:cNvPicPr>
          <p:nvPr/>
        </p:nvPicPr>
        <p:blipFill rotWithShape="1">
          <a:blip r:embed="rId3">
            <a:extLst>
              <a:ext uri="{28A0092B-C50C-407E-A947-70E740481C1C}">
                <a14:useLocalDpi xmlns:a14="http://schemas.microsoft.com/office/drawing/2010/main" val="0"/>
              </a:ext>
            </a:extLst>
          </a:blip>
          <a:srcRect t="3353" r="1" b="1915"/>
          <a:stretch/>
        </p:blipFill>
        <p:spPr>
          <a:xfrm>
            <a:off x="2522356" y="10"/>
            <a:ext cx="9669642" cy="6857990"/>
          </a:xfrm>
          <a:prstGeom prst="rect">
            <a:avLst/>
          </a:prstGeom>
        </p:spPr>
      </p:pic>
      <p:sp>
        <p:nvSpPr>
          <p:cNvPr id="44" name="Rectangle 4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EF61EE-BA0B-5AC5-3EA5-58A06A887B94}"/>
              </a:ext>
            </a:extLst>
          </p:cNvPr>
          <p:cNvSpPr txBox="1"/>
          <p:nvPr/>
        </p:nvSpPr>
        <p:spPr>
          <a:xfrm>
            <a:off x="136260" y="-283723"/>
            <a:ext cx="6481356" cy="1634836"/>
          </a:xfrm>
          <a:prstGeom prst="rect">
            <a:avLst/>
          </a:prstGeom>
        </p:spPr>
        <p:txBody>
          <a:bodyPr vert="horz" lIns="91440" tIns="45720" rIns="91440" bIns="45720" rtlCol="0" anchor="ctr">
            <a:normAutofit/>
          </a:bodyPr>
          <a:lstStyle/>
          <a:p>
            <a:pPr>
              <a:lnSpc>
                <a:spcPct val="90000"/>
              </a:lnSpc>
              <a:spcBef>
                <a:spcPct val="0"/>
              </a:spcBef>
              <a:spcAft>
                <a:spcPts val="600"/>
              </a:spcAft>
              <a:tabLst>
                <a:tab pos="723900" algn="l"/>
              </a:tabLst>
            </a:pPr>
            <a:r>
              <a:rPr lang="en-US" sz="3100" b="1" dirty="0">
                <a:solidFill>
                  <a:srgbClr val="8E62A0"/>
                </a:solidFill>
                <a:effectLst/>
                <a:latin typeface="+mj-lt"/>
                <a:ea typeface="+mj-ea"/>
                <a:cs typeface="+mj-cs"/>
              </a:rPr>
              <a:t>How GCLS </a:t>
            </a:r>
            <a:r>
              <a:rPr lang="en-US" sz="3100" b="1" dirty="0">
                <a:solidFill>
                  <a:srgbClr val="8E62A0"/>
                </a:solidFill>
                <a:latin typeface="+mj-lt"/>
                <a:ea typeface="+mj-ea"/>
                <a:cs typeface="+mj-cs"/>
              </a:rPr>
              <a:t>and</a:t>
            </a:r>
            <a:r>
              <a:rPr lang="en-US" sz="3100" b="1" dirty="0">
                <a:solidFill>
                  <a:srgbClr val="8E62A0"/>
                </a:solidFill>
                <a:effectLst/>
                <a:latin typeface="+mj-lt"/>
                <a:ea typeface="+mj-ea"/>
                <a:cs typeface="+mj-cs"/>
              </a:rPr>
              <a:t> Anglicare Victoria Financial Counselling Service can help? </a:t>
            </a:r>
          </a:p>
        </p:txBody>
      </p:sp>
      <p:sp>
        <p:nvSpPr>
          <p:cNvPr id="4" name="TextBox 3">
            <a:extLst>
              <a:ext uri="{FF2B5EF4-FFF2-40B4-BE49-F238E27FC236}">
                <a16:creationId xmlns:a16="http://schemas.microsoft.com/office/drawing/2014/main" id="{572EC850-D2DC-B3A0-B992-26E70803BD7F}"/>
              </a:ext>
            </a:extLst>
          </p:cNvPr>
          <p:cNvSpPr txBox="1"/>
          <p:nvPr/>
        </p:nvSpPr>
        <p:spPr>
          <a:xfrm>
            <a:off x="136254" y="1466190"/>
            <a:ext cx="5186340" cy="4559226"/>
          </a:xfrm>
          <a:prstGeom prst="rect">
            <a:avLst/>
          </a:prstGeom>
        </p:spPr>
        <p:txBody>
          <a:bodyPr vert="horz" lIns="91440" tIns="45720" rIns="91440" bIns="45720" rtlCol="0">
            <a:noAutofit/>
          </a:bodyPr>
          <a:lstStyle/>
          <a:p>
            <a:pPr indent="-228600">
              <a:lnSpc>
                <a:spcPct val="90000"/>
              </a:lnSpc>
              <a:buFont typeface="Arial" panose="020B0604020202020204" pitchFamily="34" charset="0"/>
              <a:buChar char="•"/>
              <a:tabLst>
                <a:tab pos="723900" algn="l"/>
              </a:tabLst>
            </a:pPr>
            <a:endParaRPr lang="en-US" sz="1200" dirty="0"/>
          </a:p>
          <a:p>
            <a:pPr marL="171450" indent="-171450">
              <a:lnSpc>
                <a:spcPct val="90000"/>
              </a:lnSpc>
              <a:buFont typeface="Arial" panose="020B0604020202020204" pitchFamily="34" charset="0"/>
              <a:buChar char="•"/>
              <a:tabLst>
                <a:tab pos="723900" algn="l"/>
              </a:tabLst>
            </a:pPr>
            <a:r>
              <a:rPr lang="en-US" sz="1400" dirty="0">
                <a:effectLst/>
              </a:rPr>
              <a:t>Application for </a:t>
            </a:r>
            <a:r>
              <a:rPr lang="en-US" sz="1400" b="1" dirty="0">
                <a:effectLst/>
              </a:rPr>
              <a:t>financial hardship </a:t>
            </a:r>
            <a:r>
              <a:rPr lang="en-US" sz="1400" dirty="0">
                <a:effectLst/>
              </a:rPr>
              <a:t>assistance - debt waivers, payment plans) </a:t>
            </a:r>
          </a:p>
          <a:p>
            <a:pPr indent="-22860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b="1" dirty="0">
                <a:effectLst/>
              </a:rPr>
              <a:t>Consumer complaint</a:t>
            </a:r>
            <a:r>
              <a:rPr lang="en-US" sz="1400" b="1" dirty="0"/>
              <a:t>s about</a:t>
            </a:r>
            <a:r>
              <a:rPr lang="en-US" sz="1400" dirty="0">
                <a:effectLst/>
              </a:rPr>
              <a:t> Breaches of the Consumer Credit Law &amp; Breaches of relevant industry guidelines and codes of practice</a:t>
            </a:r>
          </a:p>
          <a:p>
            <a:pPr indent="-228600">
              <a:lnSpc>
                <a:spcPct val="90000"/>
              </a:lnSpc>
              <a:buFont typeface="Arial" panose="020B0604020202020204" pitchFamily="34" charset="0"/>
              <a:buChar char="•"/>
              <a:tabLst>
                <a:tab pos="723900" algn="l"/>
              </a:tabLst>
            </a:pPr>
            <a:endParaRPr lang="en-US" sz="1400" dirty="0"/>
          </a:p>
          <a:p>
            <a:pPr marL="171450" indent="-171450">
              <a:lnSpc>
                <a:spcPct val="90000"/>
              </a:lnSpc>
              <a:buFont typeface="Arial" panose="020B0604020202020204" pitchFamily="34" charset="0"/>
              <a:buChar char="•"/>
              <a:tabLst>
                <a:tab pos="723900" algn="l"/>
              </a:tabLst>
            </a:pPr>
            <a:r>
              <a:rPr lang="en-US" sz="1400" dirty="0">
                <a:effectLst/>
              </a:rPr>
              <a:t>External </a:t>
            </a:r>
            <a:r>
              <a:rPr lang="en-US" sz="1400" b="1" dirty="0">
                <a:effectLst/>
              </a:rPr>
              <a:t>dispute resolution schemes </a:t>
            </a:r>
            <a:r>
              <a:rPr lang="en-US" sz="1400" dirty="0">
                <a:effectLst/>
              </a:rPr>
              <a:t>(</a:t>
            </a:r>
            <a:r>
              <a:rPr lang="en-US" sz="1400" dirty="0" err="1">
                <a:effectLst/>
              </a:rPr>
              <a:t>eg.</a:t>
            </a:r>
            <a:r>
              <a:rPr lang="en-US" sz="1400" dirty="0">
                <a:effectLst/>
              </a:rPr>
              <a:t> Australian Financial Complaints Authority, Telecommunications Industry Ombudsman, Energy and Water Ombudsman VIC)</a:t>
            </a:r>
          </a:p>
          <a:p>
            <a:pPr indent="-22860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dirty="0">
                <a:effectLst/>
              </a:rPr>
              <a:t>Advice about </a:t>
            </a:r>
            <a:r>
              <a:rPr lang="en-US" sz="1400" b="1" dirty="0">
                <a:effectLst/>
              </a:rPr>
              <a:t>Debt recovery proceedings</a:t>
            </a:r>
          </a:p>
          <a:p>
            <a:pPr indent="-22860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dirty="0">
                <a:effectLst/>
              </a:rPr>
              <a:t>Applications for </a:t>
            </a:r>
            <a:r>
              <a:rPr lang="en-US" sz="1400" b="1" dirty="0">
                <a:effectLst/>
              </a:rPr>
              <a:t>review to Fines Victoria</a:t>
            </a:r>
            <a:r>
              <a:rPr lang="en-US" sz="1400" dirty="0">
                <a:effectLst/>
              </a:rPr>
              <a:t> under the </a:t>
            </a:r>
            <a:r>
              <a:rPr lang="en-US" sz="1400" b="1" dirty="0">
                <a:effectLst/>
              </a:rPr>
              <a:t>Family Violence Scheme</a:t>
            </a:r>
          </a:p>
          <a:p>
            <a:pPr marL="171450" indent="-17145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dirty="0">
                <a:effectLst/>
              </a:rPr>
              <a:t>Advice about </a:t>
            </a:r>
            <a:r>
              <a:rPr lang="en-US" sz="1400" b="1" dirty="0">
                <a:effectLst/>
              </a:rPr>
              <a:t>child support </a:t>
            </a:r>
          </a:p>
          <a:p>
            <a:pPr marL="171450" indent="-17145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dirty="0"/>
              <a:t>Basic </a:t>
            </a:r>
            <a:r>
              <a:rPr lang="en-US" sz="1400" dirty="0">
                <a:effectLst/>
              </a:rPr>
              <a:t>Advice about </a:t>
            </a:r>
            <a:r>
              <a:rPr lang="en-US" sz="1400" b="1" dirty="0">
                <a:effectLst/>
              </a:rPr>
              <a:t>family law property settlement </a:t>
            </a:r>
            <a:r>
              <a:rPr lang="en-US" sz="1400" dirty="0">
                <a:effectLst/>
              </a:rPr>
              <a:t>transferring or selling property</a:t>
            </a:r>
          </a:p>
          <a:p>
            <a:pPr marL="171450" indent="-171450">
              <a:lnSpc>
                <a:spcPct val="90000"/>
              </a:lnSpc>
              <a:buFont typeface="Arial" panose="020B0604020202020204" pitchFamily="34" charset="0"/>
              <a:buChar char="•"/>
              <a:tabLst>
                <a:tab pos="723900" algn="l"/>
              </a:tabLst>
            </a:pPr>
            <a:endParaRPr lang="en-US" sz="1400" b="1" dirty="0"/>
          </a:p>
          <a:p>
            <a:pPr marL="171450" indent="-171450">
              <a:lnSpc>
                <a:spcPct val="90000"/>
              </a:lnSpc>
              <a:buFont typeface="Arial" panose="020B0604020202020204" pitchFamily="34" charset="0"/>
              <a:buChar char="•"/>
              <a:tabLst>
                <a:tab pos="723900" algn="l"/>
              </a:tabLst>
            </a:pPr>
            <a:r>
              <a:rPr lang="en-US" sz="1400" b="1" dirty="0">
                <a:effectLst/>
              </a:rPr>
              <a:t>Advice about FDRS or other forms of lawyer assisted mediation </a:t>
            </a:r>
            <a:r>
              <a:rPr lang="en-US" sz="1400" dirty="0">
                <a:effectLst/>
              </a:rPr>
              <a:t>for parenting and property disputes</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
        <p:nvSpPr>
          <p:cNvPr id="8" name="TextBox 7">
            <a:extLst>
              <a:ext uri="{FF2B5EF4-FFF2-40B4-BE49-F238E27FC236}">
                <a16:creationId xmlns:a16="http://schemas.microsoft.com/office/drawing/2014/main" id="{3BC1F732-CF8F-8D01-8F6B-BFE4E963141F}"/>
              </a:ext>
            </a:extLst>
          </p:cNvPr>
          <p:cNvSpPr txBox="1"/>
          <p:nvPr/>
        </p:nvSpPr>
        <p:spPr>
          <a:xfrm>
            <a:off x="136257" y="974437"/>
            <a:ext cx="6100618" cy="590931"/>
          </a:xfrm>
          <a:prstGeom prst="rect">
            <a:avLst/>
          </a:prstGeom>
          <a:noFill/>
        </p:spPr>
        <p:txBody>
          <a:bodyPr wrap="square">
            <a:spAutoFit/>
          </a:bodyPr>
          <a:lstStyle/>
          <a:p>
            <a:pPr>
              <a:lnSpc>
                <a:spcPct val="90000"/>
              </a:lnSpc>
              <a:spcAft>
                <a:spcPts val="600"/>
              </a:spcAft>
              <a:tabLst>
                <a:tab pos="723900" algn="l"/>
              </a:tabLst>
            </a:pPr>
            <a:r>
              <a:rPr lang="en-US" sz="1800" b="1" dirty="0"/>
              <a:t>A</a:t>
            </a:r>
            <a:r>
              <a:rPr lang="en-US" sz="1800" b="1" dirty="0">
                <a:effectLst/>
              </a:rPr>
              <a:t>ssist clients to find solutions and pathways to deal with financial abuse which might include:</a:t>
            </a:r>
          </a:p>
        </p:txBody>
      </p:sp>
    </p:spTree>
    <p:extLst>
      <p:ext uri="{BB962C8B-B14F-4D97-AF65-F5344CB8AC3E}">
        <p14:creationId xmlns:p14="http://schemas.microsoft.com/office/powerpoint/2010/main" val="708213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endParaRPr lang="en-AU" sz="4400" dirty="0">
              <a:solidFill>
                <a:srgbClr val="8E62A0"/>
              </a:solidFill>
            </a:endParaRP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1402512920"/>
              </p:ext>
            </p:extLst>
          </p:nvPr>
        </p:nvGraphicFramePr>
        <p:xfrm>
          <a:off x="2950249" y="1506056"/>
          <a:ext cx="6464802" cy="3666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13034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10">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12">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on a scale of justice&#10;&#10;Description automatically generated">
            <a:extLst>
              <a:ext uri="{FF2B5EF4-FFF2-40B4-BE49-F238E27FC236}">
                <a16:creationId xmlns:a16="http://schemas.microsoft.com/office/drawing/2014/main" id="{CDE61988-C200-6A51-12BA-0AFD90A7DA08}"/>
              </a:ext>
            </a:extLst>
          </p:cNvPr>
          <p:cNvPicPr>
            <a:picLocks noChangeAspect="1"/>
          </p:cNvPicPr>
          <p:nvPr/>
        </p:nvPicPr>
        <p:blipFill rotWithShape="1">
          <a:blip r:embed="rId3">
            <a:extLst>
              <a:ext uri="{28A0092B-C50C-407E-A947-70E740481C1C}">
                <a14:useLocalDpi xmlns:a14="http://schemas.microsoft.com/office/drawing/2010/main" val="0"/>
              </a:ext>
            </a:extLst>
          </a:blip>
          <a:srcRect l="11218" r="14781" b="-1"/>
          <a:stretch/>
        </p:blipFill>
        <p:spPr>
          <a:xfrm>
            <a:off x="505418" y="554151"/>
            <a:ext cx="5350539" cy="535053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3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37"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6" name="TextBox 5">
            <a:extLst>
              <a:ext uri="{FF2B5EF4-FFF2-40B4-BE49-F238E27FC236}">
                <a16:creationId xmlns:a16="http://schemas.microsoft.com/office/drawing/2014/main" id="{21ED92FE-B2CE-7D6B-3461-A923234EC707}"/>
              </a:ext>
            </a:extLst>
          </p:cNvPr>
          <p:cNvSpPr txBox="1"/>
          <p:nvPr/>
        </p:nvSpPr>
        <p:spPr>
          <a:xfrm>
            <a:off x="6164943" y="1130477"/>
            <a:ext cx="5421220" cy="4977590"/>
          </a:xfrm>
          <a:prstGeom prst="rect">
            <a:avLst/>
          </a:prstGeom>
        </p:spPr>
        <p:txBody>
          <a:bodyPr vert="horz" lIns="91440" tIns="45720" rIns="91440" bIns="45720" rtlCol="0" anchor="t">
            <a:normAutofit/>
          </a:bodyPr>
          <a:lstStyle/>
          <a:p>
            <a:pPr algn="ctr">
              <a:lnSpc>
                <a:spcPct val="90000"/>
              </a:lnSpc>
            </a:pPr>
            <a:r>
              <a:rPr lang="en-US" sz="2800" b="1" dirty="0">
                <a:solidFill>
                  <a:srgbClr val="8E62A0">
                    <a:alpha val="80000"/>
                  </a:srgbClr>
                </a:solidFill>
              </a:rPr>
              <a:t>Intake</a:t>
            </a:r>
          </a:p>
          <a:p>
            <a:pPr algn="ctr">
              <a:lnSpc>
                <a:spcPct val="90000"/>
              </a:lnSpc>
            </a:pPr>
            <a:r>
              <a:rPr lang="en-US" sz="2800" b="1" dirty="0">
                <a:solidFill>
                  <a:srgbClr val="0070C0">
                    <a:alpha val="80000"/>
                  </a:srgbClr>
                </a:solidFill>
              </a:rPr>
              <a:t>1800 004 402</a:t>
            </a:r>
          </a:p>
          <a:p>
            <a:pPr algn="ctr">
              <a:lnSpc>
                <a:spcPct val="90000"/>
              </a:lnSpc>
            </a:pPr>
            <a:r>
              <a:rPr lang="en-US" sz="2800" b="1" dirty="0">
                <a:solidFill>
                  <a:srgbClr val="8E62A0">
                    <a:alpha val="80000"/>
                  </a:srgbClr>
                </a:solidFill>
                <a:hlinkClick r:id="rId4">
                  <a:extLst>
                    <a:ext uri="{A12FA001-AC4F-418D-AE19-62706E023703}">
                      <ahyp:hlinkClr xmlns:ahyp="http://schemas.microsoft.com/office/drawing/2018/hyperlinkcolor" val="tx"/>
                    </a:ext>
                  </a:extLst>
                </a:hlinkClick>
              </a:rPr>
              <a:t>www.gcls.org.au</a:t>
            </a:r>
            <a:endParaRPr lang="en-US" sz="2800" b="1" dirty="0">
              <a:solidFill>
                <a:srgbClr val="8E62A0">
                  <a:alpha val="80000"/>
                </a:srgbClr>
              </a:solidFill>
            </a:endParaRPr>
          </a:p>
          <a:p>
            <a:pPr algn="ctr"/>
            <a:endParaRPr lang="en-US" sz="800" dirty="0">
              <a:solidFill>
                <a:srgbClr val="8E62A0">
                  <a:alpha val="80000"/>
                </a:srgbClr>
              </a:solidFill>
            </a:endParaRPr>
          </a:p>
          <a:p>
            <a:pPr algn="ctr"/>
            <a:endParaRPr lang="en-US" sz="800" dirty="0">
              <a:solidFill>
                <a:srgbClr val="8E62A0">
                  <a:alpha val="80000"/>
                </a:srgbClr>
              </a:solidFill>
            </a:endParaRPr>
          </a:p>
          <a:p>
            <a:pPr algn="ctr"/>
            <a:endParaRPr lang="en-US" sz="800" dirty="0">
              <a:solidFill>
                <a:srgbClr val="8E62A0">
                  <a:alpha val="80000"/>
                </a:srgbClr>
              </a:solidFill>
            </a:endParaRPr>
          </a:p>
          <a:p>
            <a:pPr algn="ctr">
              <a:lnSpc>
                <a:spcPct val="90000"/>
              </a:lnSpc>
            </a:pPr>
            <a:r>
              <a:rPr lang="en-US" sz="1600" b="1" dirty="0" err="1">
                <a:solidFill>
                  <a:schemeClr val="tx1">
                    <a:alpha val="80000"/>
                  </a:schemeClr>
                </a:solidFill>
              </a:rPr>
              <a:t>Morwell</a:t>
            </a:r>
            <a:r>
              <a:rPr lang="en-US" sz="1600" b="1" dirty="0">
                <a:solidFill>
                  <a:schemeClr val="tx1">
                    <a:alpha val="80000"/>
                  </a:schemeClr>
                </a:solidFill>
              </a:rPr>
              <a:t> │ </a:t>
            </a:r>
            <a:r>
              <a:rPr lang="en-US" sz="1600" b="1" dirty="0" err="1">
                <a:solidFill>
                  <a:schemeClr val="tx1">
                    <a:alpha val="80000"/>
                  </a:schemeClr>
                </a:solidFill>
              </a:rPr>
              <a:t>Warragul</a:t>
            </a:r>
            <a:r>
              <a:rPr lang="en-US" sz="1600" b="1" dirty="0">
                <a:solidFill>
                  <a:schemeClr val="tx1">
                    <a:alpha val="80000"/>
                  </a:schemeClr>
                </a:solidFill>
              </a:rPr>
              <a:t> │ </a:t>
            </a:r>
            <a:r>
              <a:rPr lang="en-US" sz="1600" b="1" dirty="0" err="1">
                <a:solidFill>
                  <a:schemeClr val="tx1">
                    <a:alpha val="80000"/>
                  </a:schemeClr>
                </a:solidFill>
              </a:rPr>
              <a:t>Leongatha</a:t>
            </a:r>
            <a:r>
              <a:rPr lang="en-US" sz="1600" b="1" dirty="0">
                <a:solidFill>
                  <a:schemeClr val="tx1">
                    <a:alpha val="80000"/>
                  </a:schemeClr>
                </a:solidFill>
              </a:rPr>
              <a:t> │ Bairnsdale | </a:t>
            </a:r>
            <a:r>
              <a:rPr lang="en-US" sz="1600" b="1" dirty="0" err="1">
                <a:solidFill>
                  <a:schemeClr val="tx1">
                    <a:alpha val="80000"/>
                  </a:schemeClr>
                </a:solidFill>
              </a:rPr>
              <a:t>Wonthaggi</a:t>
            </a:r>
            <a:endParaRPr lang="en-US" sz="1600" b="1" dirty="0">
              <a:solidFill>
                <a:schemeClr val="tx1">
                  <a:alpha val="80000"/>
                </a:schemeClr>
              </a:solidFill>
            </a:endParaRP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Telephone advice and casework </a:t>
            </a: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Duty lawyers at 5 Gippsland courts for IVOs</a:t>
            </a: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Outreach to The Orange Door Inner and Outer Gippsland</a:t>
            </a: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Outreach to </a:t>
            </a:r>
            <a:r>
              <a:rPr lang="en-US" sz="1600" dirty="0" err="1">
                <a:solidFill>
                  <a:schemeClr val="tx1">
                    <a:alpha val="80000"/>
                  </a:schemeClr>
                </a:solidFill>
              </a:rPr>
              <a:t>Corinella</a:t>
            </a:r>
            <a:r>
              <a:rPr lang="en-US" sz="1600" dirty="0">
                <a:solidFill>
                  <a:schemeClr val="tx1">
                    <a:alpha val="80000"/>
                  </a:schemeClr>
                </a:solidFill>
              </a:rPr>
              <a:t> </a:t>
            </a:r>
            <a:r>
              <a:rPr lang="en-US" sz="1600" dirty="0" err="1">
                <a:solidFill>
                  <a:schemeClr val="tx1">
                    <a:alpha val="80000"/>
                  </a:schemeClr>
                </a:solidFill>
              </a:rPr>
              <a:t>Neighbourhood</a:t>
            </a:r>
            <a:r>
              <a:rPr lang="en-US" sz="1600" dirty="0">
                <a:solidFill>
                  <a:schemeClr val="tx1">
                    <a:alpha val="80000"/>
                  </a:schemeClr>
                </a:solidFill>
              </a:rPr>
              <a:t> House &amp; Manna Gum</a:t>
            </a: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Mental Health Tribunal representation</a:t>
            </a:r>
          </a:p>
          <a:p>
            <a:pPr marL="0" indent="-228600" algn="ctr">
              <a:lnSpc>
                <a:spcPct val="90000"/>
              </a:lnSpc>
              <a:spcBef>
                <a:spcPts val="200"/>
              </a:spcBef>
              <a:spcAft>
                <a:spcPts val="600"/>
              </a:spcAft>
              <a:buFont typeface="Arial" panose="020B0604020202020204" pitchFamily="34" charset="0"/>
              <a:buChar char="•"/>
            </a:pPr>
            <a:r>
              <a:rPr lang="en-US" sz="1600" dirty="0">
                <a:solidFill>
                  <a:schemeClr val="tx1">
                    <a:alpha val="80000"/>
                  </a:schemeClr>
                </a:solidFill>
              </a:rPr>
              <a:t>Family Advocacy Support Services Duty Lawyer at FCFCOA </a:t>
            </a:r>
            <a:r>
              <a:rPr lang="en-US" sz="1600" dirty="0" err="1">
                <a:solidFill>
                  <a:schemeClr val="tx1">
                    <a:alpha val="80000"/>
                  </a:schemeClr>
                </a:solidFill>
              </a:rPr>
              <a:t>Morwell</a:t>
            </a:r>
            <a:r>
              <a:rPr lang="en-US" sz="1600" dirty="0">
                <a:solidFill>
                  <a:schemeClr val="tx1">
                    <a:alpha val="80000"/>
                  </a:schemeClr>
                </a:solidFill>
              </a:rPr>
              <a:t> Circuit (each quarter) &amp; fortnightly online at Judicial Registrar </a:t>
            </a:r>
            <a:r>
              <a:rPr lang="en-US" sz="1600" dirty="0" err="1">
                <a:solidFill>
                  <a:schemeClr val="tx1">
                    <a:alpha val="80000"/>
                  </a:schemeClr>
                </a:solidFill>
              </a:rPr>
              <a:t>Earey’s</a:t>
            </a:r>
            <a:r>
              <a:rPr lang="en-US" sz="1600" dirty="0">
                <a:solidFill>
                  <a:schemeClr val="tx1">
                    <a:alpha val="80000"/>
                  </a:schemeClr>
                </a:solidFill>
              </a:rPr>
              <a:t> </a:t>
            </a:r>
            <a:r>
              <a:rPr lang="en-US" sz="1600" dirty="0" err="1">
                <a:solidFill>
                  <a:schemeClr val="tx1">
                    <a:alpha val="80000"/>
                  </a:schemeClr>
                </a:solidFill>
              </a:rPr>
              <a:t>Morwell</a:t>
            </a:r>
            <a:r>
              <a:rPr lang="en-US" sz="1600" dirty="0">
                <a:solidFill>
                  <a:schemeClr val="tx1">
                    <a:alpha val="80000"/>
                  </a:schemeClr>
                </a:solidFill>
              </a:rPr>
              <a:t> List </a:t>
            </a:r>
          </a:p>
          <a:p>
            <a:pPr marL="0" indent="-228600" algn="ctr">
              <a:lnSpc>
                <a:spcPct val="90000"/>
              </a:lnSpc>
              <a:spcBef>
                <a:spcPts val="200"/>
              </a:spcBef>
              <a:buFont typeface="Arial" panose="020B0604020202020204" pitchFamily="34" charset="0"/>
              <a:buChar char="•"/>
            </a:pPr>
            <a:r>
              <a:rPr lang="en-US" sz="1600" dirty="0">
                <a:solidFill>
                  <a:schemeClr val="tx1">
                    <a:alpha val="80000"/>
                  </a:schemeClr>
                </a:solidFill>
              </a:rPr>
              <a:t>Legal education and law reform</a:t>
            </a:r>
          </a:p>
        </p:txBody>
      </p:sp>
      <p:sp>
        <p:nvSpPr>
          <p:cNvPr id="38"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3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58F1FD79-C058-7D22-C041-9D47EB7F837F}"/>
              </a:ext>
            </a:extLst>
          </p:cNvPr>
          <p:cNvSpPr>
            <a:spLocks noGrp="1"/>
          </p:cNvSpPr>
          <p:nvPr>
            <p:ph type="title"/>
          </p:nvPr>
        </p:nvSpPr>
        <p:spPr>
          <a:xfrm>
            <a:off x="1608056" y="166147"/>
            <a:ext cx="9913272" cy="709047"/>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pPr algn="l" defTabSz="914400"/>
            <a:r>
              <a:rPr lang="en-US" sz="4300" dirty="0">
                <a:ea typeface="+mj-ea"/>
                <a:cs typeface="+mj-cs"/>
              </a:rPr>
              <a:t>Gippsland </a:t>
            </a:r>
            <a:r>
              <a:rPr lang="en-US" dirty="0">
                <a:ea typeface="+mj-ea"/>
                <a:cs typeface="+mj-cs"/>
              </a:rPr>
              <a:t>Community</a:t>
            </a:r>
            <a:r>
              <a:rPr lang="en-US" sz="4300" dirty="0">
                <a:ea typeface="+mj-ea"/>
                <a:cs typeface="+mj-cs"/>
              </a:rPr>
              <a:t> Legal </a:t>
            </a:r>
            <a:r>
              <a:rPr lang="en-US" dirty="0">
                <a:ea typeface="+mj-ea"/>
                <a:cs typeface="+mj-cs"/>
              </a:rPr>
              <a:t>Service</a:t>
            </a:r>
          </a:p>
        </p:txBody>
      </p:sp>
    </p:spTree>
    <p:extLst>
      <p:ext uri="{BB962C8B-B14F-4D97-AF65-F5344CB8AC3E}">
        <p14:creationId xmlns:p14="http://schemas.microsoft.com/office/powerpoint/2010/main" val="1222956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light bulb with a light inside&#10;&#10;Description automatically generated">
            <a:extLst>
              <a:ext uri="{FF2B5EF4-FFF2-40B4-BE49-F238E27FC236}">
                <a16:creationId xmlns:a16="http://schemas.microsoft.com/office/drawing/2014/main" id="{99B39014-01AA-329B-2EDA-E1B7A53C2102}"/>
              </a:ext>
            </a:extLst>
          </p:cNvPr>
          <p:cNvPicPr>
            <a:picLocks noChangeAspect="1"/>
          </p:cNvPicPr>
          <p:nvPr/>
        </p:nvPicPr>
        <p:blipFill rotWithShape="1">
          <a:blip r:embed="rId3">
            <a:extLst>
              <a:ext uri="{28A0092B-C50C-407E-A947-70E740481C1C}">
                <a14:useLocalDpi xmlns:a14="http://schemas.microsoft.com/office/drawing/2010/main" val="0"/>
              </a:ext>
            </a:extLst>
          </a:blip>
          <a:srcRect t="25230" r="-1" b="13953"/>
          <a:stretch/>
        </p:blipFill>
        <p:spPr>
          <a:xfrm>
            <a:off x="6579435" y="10"/>
            <a:ext cx="5609516" cy="6025405"/>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2">
            <a:extLst>
              <a:ext uri="{FF2B5EF4-FFF2-40B4-BE49-F238E27FC236}">
                <a16:creationId xmlns:a16="http://schemas.microsoft.com/office/drawing/2014/main" id="{AD5BBD3B-B6B5-1458-838B-E6A199A60E34}"/>
              </a:ext>
            </a:extLst>
          </p:cNvPr>
          <p:cNvSpPr txBox="1">
            <a:spLocks/>
          </p:cNvSpPr>
          <p:nvPr/>
        </p:nvSpPr>
        <p:spPr>
          <a:xfrm>
            <a:off x="24666" y="397909"/>
            <a:ext cx="6708098" cy="5627506"/>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8000"/>
            <a:r>
              <a:rPr lang="en-US" sz="1800" dirty="0"/>
              <a:t>Advance Statements</a:t>
            </a:r>
          </a:p>
          <a:p>
            <a:pPr marL="120650" indent="-241300"/>
            <a:r>
              <a:rPr lang="en-US" sz="1800" dirty="0"/>
              <a:t>Consumer credit &amp; Banking Disputes</a:t>
            </a:r>
          </a:p>
          <a:p>
            <a:pPr marL="108000"/>
            <a:r>
              <a:rPr lang="en-US" sz="1800" dirty="0"/>
              <a:t>Change of Name</a:t>
            </a:r>
          </a:p>
          <a:p>
            <a:pPr marL="108000"/>
            <a:r>
              <a:rPr lang="en-US" sz="1800" dirty="0"/>
              <a:t>Child Protection </a:t>
            </a:r>
          </a:p>
          <a:p>
            <a:pPr marL="108000"/>
            <a:r>
              <a:rPr lang="en-US" sz="1800" dirty="0"/>
              <a:t>Child Support</a:t>
            </a:r>
          </a:p>
          <a:p>
            <a:pPr marL="108000"/>
            <a:r>
              <a:rPr lang="en-US" sz="1800" dirty="0"/>
              <a:t>Consumer Complaints</a:t>
            </a:r>
          </a:p>
          <a:p>
            <a:pPr marL="108000"/>
            <a:r>
              <a:rPr lang="en-US" sz="1800" dirty="0"/>
              <a:t>Coronal Inquiry</a:t>
            </a:r>
          </a:p>
          <a:p>
            <a:pPr marL="108000"/>
            <a:r>
              <a:rPr lang="en-US" sz="1800" dirty="0"/>
              <a:t>Debts</a:t>
            </a:r>
          </a:p>
          <a:p>
            <a:pPr marL="108000"/>
            <a:r>
              <a:rPr lang="en-US" sz="1800" dirty="0"/>
              <a:t>Discrimination</a:t>
            </a:r>
          </a:p>
          <a:p>
            <a:pPr marL="108000"/>
            <a:r>
              <a:rPr lang="en-US" sz="1800" dirty="0"/>
              <a:t>Employment</a:t>
            </a:r>
          </a:p>
          <a:p>
            <a:pPr marL="108000"/>
            <a:r>
              <a:rPr lang="en-US" sz="1800" dirty="0"/>
              <a:t>Family Law (Children, Divorce, Property)</a:t>
            </a:r>
          </a:p>
          <a:p>
            <a:pPr marL="108000"/>
            <a:r>
              <a:rPr lang="en-US" sz="1800" dirty="0"/>
              <a:t>Family Violence</a:t>
            </a:r>
          </a:p>
          <a:p>
            <a:pPr marL="108000">
              <a:spcBef>
                <a:spcPts val="600"/>
              </a:spcBef>
              <a:spcAft>
                <a:spcPts val="600"/>
              </a:spcAft>
            </a:pPr>
            <a:r>
              <a:rPr lang="en-US" sz="1800" dirty="0"/>
              <a:t>Fines and Infringements</a:t>
            </a:r>
          </a:p>
          <a:p>
            <a:pPr marL="108000">
              <a:spcBef>
                <a:spcPts val="600"/>
              </a:spcBef>
              <a:spcAft>
                <a:spcPts val="600"/>
              </a:spcAft>
            </a:pPr>
            <a:r>
              <a:rPr lang="en-US" sz="1800" dirty="0"/>
              <a:t>Guardianship &amp; Administration</a:t>
            </a:r>
          </a:p>
          <a:p>
            <a:pPr marL="108000">
              <a:spcBef>
                <a:spcPts val="600"/>
              </a:spcBef>
              <a:spcAft>
                <a:spcPts val="600"/>
              </a:spcAft>
            </a:pPr>
            <a:r>
              <a:rPr lang="en-US" sz="1800" dirty="0"/>
              <a:t>Insurance</a:t>
            </a:r>
          </a:p>
          <a:p>
            <a:pPr marL="176213" indent="-176213">
              <a:spcBef>
                <a:spcPts val="600"/>
              </a:spcBef>
              <a:spcAft>
                <a:spcPts val="600"/>
              </a:spcAft>
            </a:pPr>
            <a:r>
              <a:rPr lang="en-US" sz="1800" dirty="0"/>
              <a:t>Local Government (including planning for Bushfire Project)</a:t>
            </a:r>
          </a:p>
          <a:p>
            <a:pPr marL="108000">
              <a:spcBef>
                <a:spcPts val="600"/>
              </a:spcBef>
              <a:spcAft>
                <a:spcPts val="600"/>
              </a:spcAft>
            </a:pPr>
            <a:r>
              <a:rPr lang="en-US" sz="1800" dirty="0"/>
              <a:t>Mental Health Tribunal</a:t>
            </a:r>
          </a:p>
          <a:p>
            <a:pPr marL="108000">
              <a:spcBef>
                <a:spcPts val="600"/>
              </a:spcBef>
              <a:spcAft>
                <a:spcPts val="600"/>
              </a:spcAft>
            </a:pPr>
            <a:r>
              <a:rPr lang="en-US" sz="1800" dirty="0"/>
              <a:t>Motor Vehicle Accident (Property damage)</a:t>
            </a:r>
          </a:p>
          <a:p>
            <a:pPr marL="108000">
              <a:spcBef>
                <a:spcPts val="600"/>
              </a:spcBef>
              <a:spcAft>
                <a:spcPts val="600"/>
              </a:spcAft>
            </a:pPr>
            <a:r>
              <a:rPr lang="en-US" sz="1800" dirty="0" err="1"/>
              <a:t>Neighbourhood</a:t>
            </a:r>
            <a:r>
              <a:rPr lang="en-US" sz="1800" dirty="0"/>
              <a:t> Disputes</a:t>
            </a:r>
          </a:p>
          <a:p>
            <a:pPr marL="108000">
              <a:spcBef>
                <a:spcPts val="600"/>
              </a:spcBef>
              <a:spcAft>
                <a:spcPts val="600"/>
              </a:spcAft>
            </a:pPr>
            <a:r>
              <a:rPr lang="en-US" sz="1800" dirty="0"/>
              <a:t>Police Complaints</a:t>
            </a:r>
          </a:p>
          <a:p>
            <a:pPr marL="108000">
              <a:spcBef>
                <a:spcPts val="600"/>
              </a:spcBef>
              <a:spcAft>
                <a:spcPts val="600"/>
              </a:spcAft>
            </a:pPr>
            <a:r>
              <a:rPr lang="en-US" sz="1800" dirty="0"/>
              <a:t>Stalking/personal safety</a:t>
            </a:r>
          </a:p>
          <a:p>
            <a:pPr marL="108000">
              <a:spcBef>
                <a:spcPts val="600"/>
              </a:spcBef>
              <a:spcAft>
                <a:spcPts val="600"/>
              </a:spcAft>
            </a:pPr>
            <a:r>
              <a:rPr lang="en-US" sz="1800" dirty="0"/>
              <a:t>Tenancy (tenants only)</a:t>
            </a:r>
          </a:p>
          <a:p>
            <a:pPr marL="108000">
              <a:spcBef>
                <a:spcPts val="600"/>
              </a:spcBef>
              <a:spcAft>
                <a:spcPts val="600"/>
              </a:spcAft>
            </a:pPr>
            <a:r>
              <a:rPr lang="en-US" sz="1800" dirty="0"/>
              <a:t>Victims of Crime</a:t>
            </a:r>
          </a:p>
          <a:p>
            <a:pPr marL="108000">
              <a:spcBef>
                <a:spcPts val="600"/>
              </a:spcBef>
              <a:spcAft>
                <a:spcPts val="600"/>
              </a:spcAft>
            </a:pPr>
            <a:r>
              <a:rPr lang="en-US" sz="1800" dirty="0"/>
              <a:t>Wills, POA, Medical Treatment Decision Making</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Tree>
    <p:extLst>
      <p:ext uri="{BB962C8B-B14F-4D97-AF65-F5344CB8AC3E}">
        <p14:creationId xmlns:p14="http://schemas.microsoft.com/office/powerpoint/2010/main" val="3095104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81CC515-86CB-2868-BE74-BDD4C48FFD2B}"/>
              </a:ext>
            </a:extLst>
          </p:cNvPr>
          <p:cNvSpPr txBox="1">
            <a:spLocks/>
          </p:cNvSpPr>
          <p:nvPr/>
        </p:nvSpPr>
        <p:spPr>
          <a:xfrm>
            <a:off x="7023611" y="340389"/>
            <a:ext cx="3822189" cy="596409"/>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4000" b="1" dirty="0">
                <a:solidFill>
                  <a:srgbClr val="8E62A0"/>
                </a:solidFill>
                <a:latin typeface="Century Gothic" panose="020B0502020202020204" pitchFamily="34" charset="0"/>
              </a:rPr>
              <a:t>Casework</a:t>
            </a:r>
          </a:p>
        </p:txBody>
      </p:sp>
      <p:pic>
        <p:nvPicPr>
          <p:cNvPr id="6" name="Picture 5" descr="A group of people standing on a scale of justice&#10;&#10;Description automatically generated">
            <a:extLst>
              <a:ext uri="{FF2B5EF4-FFF2-40B4-BE49-F238E27FC236}">
                <a16:creationId xmlns:a16="http://schemas.microsoft.com/office/drawing/2014/main" id="{7A930EAB-AF5E-056A-FB96-C9775D831CE6}"/>
              </a:ext>
            </a:extLst>
          </p:cNvPr>
          <p:cNvPicPr>
            <a:picLocks noChangeAspect="1"/>
          </p:cNvPicPr>
          <p:nvPr/>
        </p:nvPicPr>
        <p:blipFill rotWithShape="1">
          <a:blip r:embed="rId3">
            <a:extLst>
              <a:ext uri="{28A0092B-C50C-407E-A947-70E740481C1C}">
                <a14:useLocalDpi xmlns:a14="http://schemas.microsoft.com/office/drawing/2010/main" val="0"/>
              </a:ext>
            </a:extLst>
          </a:blip>
          <a:srcRect l="10795" r="14360"/>
          <a:stretch/>
        </p:blipFill>
        <p:spPr>
          <a:xfrm>
            <a:off x="1" y="10"/>
            <a:ext cx="6936390" cy="6857990"/>
          </a:xfrm>
          <a:prstGeom prst="rect">
            <a:avLst/>
          </a:prstGeom>
        </p:spPr>
      </p:pic>
      <p:sp>
        <p:nvSpPr>
          <p:cNvPr id="2" name="Rectangle 1">
            <a:extLst>
              <a:ext uri="{FF2B5EF4-FFF2-40B4-BE49-F238E27FC236}">
                <a16:creationId xmlns:a16="http://schemas.microsoft.com/office/drawing/2014/main" id="{BAE0C753-14A2-7495-3CD4-44FD5DCFB044}"/>
              </a:ext>
            </a:extLst>
          </p:cNvPr>
          <p:cNvSpPr/>
          <p:nvPr/>
        </p:nvSpPr>
        <p:spPr>
          <a:xfrm>
            <a:off x="6851798" y="1082279"/>
            <a:ext cx="5421746" cy="4797655"/>
          </a:xfrm>
          <a:prstGeom prst="rect">
            <a:avLst/>
          </a:prstGeom>
        </p:spPr>
        <p:txBody>
          <a:bodyPr vert="horz" lIns="91440" tIns="45720" rIns="91440" bIns="45720" numCol="2" rtlCol="0">
            <a:noAutofit/>
          </a:bodyPr>
          <a:lstStyle/>
          <a:p>
            <a:pPr marL="342900" indent="-228600">
              <a:lnSpc>
                <a:spcPct val="90000"/>
              </a:lnSpc>
              <a:spcAft>
                <a:spcPts val="600"/>
              </a:spcAft>
              <a:buFont typeface="Arial" panose="020B0604020202020204" pitchFamily="34" charset="0"/>
              <a:buChar char="•"/>
            </a:pPr>
            <a:r>
              <a:rPr lang="en-US" sz="2000" dirty="0"/>
              <a:t>Advance Statements</a:t>
            </a:r>
          </a:p>
          <a:p>
            <a:pPr marL="342900" indent="-228600">
              <a:lnSpc>
                <a:spcPct val="90000"/>
              </a:lnSpc>
              <a:spcAft>
                <a:spcPts val="600"/>
              </a:spcAft>
              <a:buFont typeface="Arial" panose="020B0604020202020204" pitchFamily="34" charset="0"/>
              <a:buChar char="•"/>
            </a:pPr>
            <a:r>
              <a:rPr lang="en-US" sz="2000" dirty="0"/>
              <a:t>Coronal Inquiry</a:t>
            </a:r>
          </a:p>
          <a:p>
            <a:pPr marL="342900" indent="-228600">
              <a:lnSpc>
                <a:spcPct val="90000"/>
              </a:lnSpc>
              <a:spcAft>
                <a:spcPts val="600"/>
              </a:spcAft>
              <a:buFont typeface="Arial" panose="020B0604020202020204" pitchFamily="34" charset="0"/>
              <a:buChar char="•"/>
            </a:pPr>
            <a:r>
              <a:rPr lang="en-US" sz="2000" dirty="0"/>
              <a:t>Debts</a:t>
            </a:r>
          </a:p>
          <a:p>
            <a:pPr marL="342900" indent="-228600">
              <a:lnSpc>
                <a:spcPct val="90000"/>
              </a:lnSpc>
              <a:spcAft>
                <a:spcPts val="600"/>
              </a:spcAft>
              <a:buFont typeface="Arial" panose="020B0604020202020204" pitchFamily="34" charset="0"/>
              <a:buChar char="•"/>
            </a:pPr>
            <a:r>
              <a:rPr lang="en-US" sz="2000" dirty="0"/>
              <a:t>Discrimination</a:t>
            </a:r>
          </a:p>
          <a:p>
            <a:pPr marL="342900" indent="-228600">
              <a:lnSpc>
                <a:spcPct val="90000"/>
              </a:lnSpc>
              <a:spcAft>
                <a:spcPts val="600"/>
              </a:spcAft>
              <a:buFont typeface="Arial" panose="020B0604020202020204" pitchFamily="34" charset="0"/>
              <a:buChar char="•"/>
            </a:pPr>
            <a:r>
              <a:rPr lang="en-US" sz="2000" dirty="0"/>
              <a:t>Family Violence</a:t>
            </a:r>
          </a:p>
          <a:p>
            <a:pPr marL="342900" indent="-228600">
              <a:lnSpc>
                <a:spcPct val="90000"/>
              </a:lnSpc>
              <a:spcAft>
                <a:spcPts val="600"/>
              </a:spcAft>
              <a:buFont typeface="Arial" panose="020B0604020202020204" pitchFamily="34" charset="0"/>
              <a:buChar char="•"/>
            </a:pPr>
            <a:r>
              <a:rPr lang="en-US" sz="2000" dirty="0"/>
              <a:t>Family Law (Children and Divorce)</a:t>
            </a:r>
          </a:p>
          <a:p>
            <a:pPr marL="342900" indent="-228600">
              <a:lnSpc>
                <a:spcPct val="90000"/>
              </a:lnSpc>
              <a:spcAft>
                <a:spcPts val="600"/>
              </a:spcAft>
              <a:buFont typeface="Arial" panose="020B0604020202020204" pitchFamily="34" charset="0"/>
              <a:buChar char="•"/>
            </a:pPr>
            <a:r>
              <a:rPr lang="en-US" sz="2000" dirty="0"/>
              <a:t>Fines and Infringements</a:t>
            </a:r>
          </a:p>
          <a:p>
            <a:pPr marL="342900" indent="-228600">
              <a:lnSpc>
                <a:spcPct val="90000"/>
              </a:lnSpc>
              <a:spcAft>
                <a:spcPts val="600"/>
              </a:spcAft>
              <a:buFont typeface="Arial" panose="020B0604020202020204" pitchFamily="34" charset="0"/>
              <a:buChar char="•"/>
            </a:pPr>
            <a:r>
              <a:rPr lang="en-US" sz="2000" dirty="0"/>
              <a:t>Guardianship &amp; Administration</a:t>
            </a:r>
          </a:p>
          <a:p>
            <a:pPr marL="342900" indent="-228600">
              <a:lnSpc>
                <a:spcPct val="90000"/>
              </a:lnSpc>
              <a:spcAft>
                <a:spcPts val="600"/>
              </a:spcAft>
              <a:buFont typeface="Arial" panose="020B0604020202020204" pitchFamily="34" charset="0"/>
              <a:buChar char="•"/>
            </a:pPr>
            <a:r>
              <a:rPr lang="en-US" sz="2000" dirty="0"/>
              <a:t>Insurance - may assist with out of court negotiations</a:t>
            </a:r>
          </a:p>
          <a:p>
            <a:pPr marL="342900" indent="-228600">
              <a:lnSpc>
                <a:spcPct val="90000"/>
              </a:lnSpc>
              <a:spcAft>
                <a:spcPts val="600"/>
              </a:spcAft>
              <a:buFont typeface="Arial" panose="020B0604020202020204" pitchFamily="34" charset="0"/>
              <a:buChar char="•"/>
            </a:pPr>
            <a:r>
              <a:rPr lang="en-US" sz="2000" dirty="0"/>
              <a:t>Mental Health Tribunal</a:t>
            </a:r>
          </a:p>
          <a:p>
            <a:pPr marL="342900" indent="-228600">
              <a:lnSpc>
                <a:spcPct val="90000"/>
              </a:lnSpc>
              <a:spcAft>
                <a:spcPts val="600"/>
              </a:spcAft>
              <a:buFont typeface="Arial" panose="020B0604020202020204" pitchFamily="34" charset="0"/>
              <a:buChar char="•"/>
            </a:pPr>
            <a:r>
              <a:rPr lang="en-US" sz="2000" dirty="0"/>
              <a:t>Motor Vehicle Accident (Property damage) – out of court negotiations</a:t>
            </a:r>
          </a:p>
          <a:p>
            <a:pPr marL="342900" indent="-228600">
              <a:lnSpc>
                <a:spcPct val="90000"/>
              </a:lnSpc>
              <a:spcAft>
                <a:spcPts val="600"/>
              </a:spcAft>
              <a:buFont typeface="Arial" panose="020B0604020202020204" pitchFamily="34" charset="0"/>
              <a:buChar char="•"/>
            </a:pPr>
            <a:r>
              <a:rPr lang="en-US" sz="2000" dirty="0" err="1"/>
              <a:t>Neighbourhood</a:t>
            </a:r>
            <a:r>
              <a:rPr lang="en-US" sz="2000" dirty="0"/>
              <a:t> Disputes</a:t>
            </a:r>
          </a:p>
          <a:p>
            <a:pPr marL="342900" indent="-228600">
              <a:lnSpc>
                <a:spcPct val="90000"/>
              </a:lnSpc>
              <a:spcAft>
                <a:spcPts val="600"/>
              </a:spcAft>
              <a:buFont typeface="Arial" panose="020B0604020202020204" pitchFamily="34" charset="0"/>
              <a:buChar char="•"/>
            </a:pPr>
            <a:r>
              <a:rPr lang="en-US" sz="2000" dirty="0"/>
              <a:t>Police Complaints</a:t>
            </a:r>
          </a:p>
          <a:p>
            <a:pPr marL="342900" indent="-228600">
              <a:lnSpc>
                <a:spcPct val="90000"/>
              </a:lnSpc>
              <a:spcAft>
                <a:spcPts val="600"/>
              </a:spcAft>
              <a:buFont typeface="Arial" panose="020B0604020202020204" pitchFamily="34" charset="0"/>
              <a:buChar char="•"/>
            </a:pPr>
            <a:r>
              <a:rPr lang="en-US" sz="2000" dirty="0"/>
              <a:t>Stalking/personal safety</a:t>
            </a:r>
          </a:p>
          <a:p>
            <a:pPr marL="342900" indent="-228600">
              <a:lnSpc>
                <a:spcPct val="90000"/>
              </a:lnSpc>
              <a:spcAft>
                <a:spcPts val="600"/>
              </a:spcAft>
              <a:buFont typeface="Arial" panose="020B0604020202020204" pitchFamily="34" charset="0"/>
              <a:buChar char="•"/>
            </a:pPr>
            <a:r>
              <a:rPr lang="en-US" sz="2000" dirty="0"/>
              <a:t>Tenancy (tenants only)</a:t>
            </a:r>
          </a:p>
          <a:p>
            <a:pPr marL="342900" indent="-228600">
              <a:lnSpc>
                <a:spcPct val="90000"/>
              </a:lnSpc>
              <a:spcAft>
                <a:spcPts val="600"/>
              </a:spcAft>
              <a:buFont typeface="Arial" panose="020B0604020202020204" pitchFamily="34" charset="0"/>
              <a:buChar char="•"/>
            </a:pPr>
            <a:r>
              <a:rPr lang="en-US" sz="2000" dirty="0"/>
              <a:t>Victims of Crime</a:t>
            </a:r>
          </a:p>
        </p:txBody>
      </p:sp>
      <p:pic>
        <p:nvPicPr>
          <p:cNvPr id="3" name="Picture 2"/>
          <p:cNvPicPr>
            <a:picLocks noChangeAspect="1"/>
          </p:cNvPicPr>
          <p:nvPr/>
        </p:nvPicPr>
        <p:blipFill>
          <a:blip r:embed="rId4"/>
          <a:stretch>
            <a:fillRect/>
          </a:stretch>
        </p:blipFill>
        <p:spPr>
          <a:xfrm>
            <a:off x="0" y="6025415"/>
            <a:ext cx="12192000" cy="832585"/>
          </a:xfrm>
          <a:prstGeom prst="rect">
            <a:avLst/>
          </a:prstGeom>
        </p:spPr>
      </p:pic>
    </p:spTree>
    <p:extLst>
      <p:ext uri="{BB962C8B-B14F-4D97-AF65-F5344CB8AC3E}">
        <p14:creationId xmlns:p14="http://schemas.microsoft.com/office/powerpoint/2010/main" val="210928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BDBC2F6-F2A1-C984-C25D-A8755696310B}"/>
              </a:ext>
            </a:extLst>
          </p:cNvPr>
          <p:cNvSpPr txBox="1"/>
          <p:nvPr/>
        </p:nvSpPr>
        <p:spPr>
          <a:xfrm>
            <a:off x="3776980" y="440157"/>
            <a:ext cx="4269509" cy="1325563"/>
          </a:xfrm>
          <a:prstGeom prst="rect">
            <a:avLst/>
          </a:prstGeom>
        </p:spPr>
        <p:txBody>
          <a:bodyPr vert="horz" lIns="91440" tIns="45720" rIns="91440" bIns="45720" rtlCol="0" anchor="ctr">
            <a:normAutofit/>
          </a:bodyPr>
          <a:lstStyle/>
          <a:p>
            <a:pPr>
              <a:lnSpc>
                <a:spcPct val="90000"/>
              </a:lnSpc>
              <a:spcBef>
                <a:spcPct val="0"/>
              </a:spcBef>
              <a:spcAft>
                <a:spcPts val="600"/>
              </a:spcAft>
              <a:tabLst>
                <a:tab pos="723900" algn="l"/>
              </a:tabLst>
            </a:pPr>
            <a:r>
              <a:rPr lang="en-US" sz="4000" b="1" kern="1200" dirty="0">
                <a:solidFill>
                  <a:srgbClr val="8E62A0"/>
                </a:solidFill>
                <a:latin typeface="+mj-lt"/>
                <a:ea typeface="+mj-ea"/>
                <a:cs typeface="+mj-cs"/>
              </a:rPr>
              <a:t>O</a:t>
            </a:r>
            <a:r>
              <a:rPr lang="en-US" sz="4000" b="1" kern="1200" dirty="0">
                <a:solidFill>
                  <a:srgbClr val="8E62A0"/>
                </a:solidFill>
                <a:effectLst/>
                <a:latin typeface="+mj-lt"/>
                <a:ea typeface="+mj-ea"/>
                <a:cs typeface="+mj-cs"/>
              </a:rPr>
              <a:t>ther legal services </a:t>
            </a:r>
            <a:endParaRPr lang="en-US" sz="4000" kern="1200" dirty="0">
              <a:solidFill>
                <a:srgbClr val="8E62A0"/>
              </a:solidFill>
              <a:effectLst/>
              <a:latin typeface="+mj-lt"/>
              <a:ea typeface="+mj-ea"/>
              <a:cs typeface="+mj-cs"/>
            </a:endParaRP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6025415"/>
            <a:ext cx="12192000" cy="832585"/>
          </a:xfrm>
          <a:prstGeom prst="rect">
            <a:avLst/>
          </a:prstGeom>
        </p:spPr>
      </p:pic>
      <p:graphicFrame>
        <p:nvGraphicFramePr>
          <p:cNvPr id="7" name="TextBox 3">
            <a:extLst>
              <a:ext uri="{FF2B5EF4-FFF2-40B4-BE49-F238E27FC236}">
                <a16:creationId xmlns:a16="http://schemas.microsoft.com/office/drawing/2014/main" id="{C0769E02-735D-6887-4D59-990947BDDF70}"/>
              </a:ext>
            </a:extLst>
          </p:cNvPr>
          <p:cNvGraphicFramePr/>
          <p:nvPr>
            <p:extLst>
              <p:ext uri="{D42A27DB-BD31-4B8C-83A1-F6EECF244321}">
                <p14:modId xmlns:p14="http://schemas.microsoft.com/office/powerpoint/2010/main" val="30052880"/>
              </p:ext>
            </p:extLst>
          </p:nvPr>
        </p:nvGraphicFramePr>
        <p:xfrm>
          <a:off x="838200" y="1960056"/>
          <a:ext cx="10424160" cy="39362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68207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FBD415D-0614-8EF3-5685-D63E11526117}"/>
              </a:ext>
            </a:extLst>
          </p:cNvPr>
          <p:cNvSpPr/>
          <p:nvPr/>
        </p:nvSpPr>
        <p:spPr>
          <a:xfrm>
            <a:off x="661851" y="470263"/>
            <a:ext cx="10691949" cy="1001486"/>
          </a:xfrm>
          <a:prstGeom prst="roundRect">
            <a:avLst/>
          </a:prstGeom>
          <a:solidFill>
            <a:srgbClr val="8E62A0"/>
          </a:solidFill>
          <a:ln>
            <a:solidFill>
              <a:srgbClr val="8E6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0" y="6025415"/>
            <a:ext cx="12192000" cy="832585"/>
          </a:xfrm>
          <a:prstGeom prst="rect">
            <a:avLst/>
          </a:prstGeom>
        </p:spPr>
      </p:pic>
      <p:sp>
        <p:nvSpPr>
          <p:cNvPr id="5" name="Title 4">
            <a:extLst>
              <a:ext uri="{FF2B5EF4-FFF2-40B4-BE49-F238E27FC236}">
                <a16:creationId xmlns:a16="http://schemas.microsoft.com/office/drawing/2014/main" id="{45D34FF8-14A5-8F64-E3E7-57090FAACCAD}"/>
              </a:ext>
            </a:extLst>
          </p:cNvPr>
          <p:cNvSpPr>
            <a:spLocks noGrp="1"/>
          </p:cNvSpPr>
          <p:nvPr>
            <p:ph type="title"/>
          </p:nvPr>
        </p:nvSpPr>
        <p:spPr/>
        <p:txBody>
          <a:bodyPr/>
          <a:lstStyle/>
          <a:p>
            <a:r>
              <a:rPr lang="en-AU" b="1" dirty="0">
                <a:solidFill>
                  <a:schemeClr val="bg1"/>
                </a:solidFill>
              </a:rPr>
              <a:t>Disclaimer</a:t>
            </a:r>
          </a:p>
        </p:txBody>
      </p:sp>
      <p:sp>
        <p:nvSpPr>
          <p:cNvPr id="4" name="TextBox 3">
            <a:extLst>
              <a:ext uri="{FF2B5EF4-FFF2-40B4-BE49-F238E27FC236}">
                <a16:creationId xmlns:a16="http://schemas.microsoft.com/office/drawing/2014/main" id="{72CFB6B6-F8C0-61FB-397B-37A8EB56CC94}"/>
              </a:ext>
            </a:extLst>
          </p:cNvPr>
          <p:cNvSpPr txBox="1"/>
          <p:nvPr/>
        </p:nvSpPr>
        <p:spPr>
          <a:xfrm>
            <a:off x="923109" y="1947335"/>
            <a:ext cx="10241280" cy="2139047"/>
          </a:xfrm>
          <a:prstGeom prst="rect">
            <a:avLst/>
          </a:prstGeom>
          <a:noFill/>
        </p:spPr>
        <p:txBody>
          <a:bodyPr wrap="square">
            <a:spAutoFit/>
          </a:bodyPr>
          <a:lstStyle/>
          <a:p>
            <a:pPr>
              <a:spcBef>
                <a:spcPts val="1000"/>
              </a:spcBef>
            </a:pPr>
            <a:r>
              <a:rPr lang="en-AU" sz="1800" kern="1200" dirty="0">
                <a:solidFill>
                  <a:srgbClr val="404040"/>
                </a:solidFill>
                <a:effectLst/>
                <a:latin typeface="Arial" panose="020B0604020202020204" pitchFamily="34" charset="0"/>
                <a:ea typeface="Times New Roman" panose="02020603050405020304" pitchFamily="18" charset="0"/>
              </a:rPr>
              <a:t>Today we are providing </a:t>
            </a:r>
            <a:r>
              <a:rPr lang="en-AU" sz="1800" kern="1200" dirty="0">
                <a:solidFill>
                  <a:srgbClr val="8E62A0"/>
                </a:solidFill>
                <a:effectLst/>
                <a:latin typeface="Arial" panose="020B0604020202020204" pitchFamily="34" charset="0"/>
                <a:ea typeface="Times New Roman" panose="02020603050405020304" pitchFamily="18" charset="0"/>
              </a:rPr>
              <a:t>general</a:t>
            </a:r>
            <a:r>
              <a:rPr lang="en-AU" sz="1800" kern="1200" dirty="0">
                <a:solidFill>
                  <a:srgbClr val="404040"/>
                </a:solidFill>
                <a:effectLst/>
                <a:latin typeface="Arial" panose="020B0604020202020204" pitchFamily="34" charset="0"/>
                <a:ea typeface="Times New Roman" panose="02020603050405020304" pitchFamily="18" charset="0"/>
              </a:rPr>
              <a:t> legal information only to support your knowledge and information in respect of the Family Law Amendments and other legal issues your clients may experience.  </a:t>
            </a:r>
            <a:endParaRPr lang="en-AU" sz="2000" dirty="0">
              <a:effectLst/>
              <a:latin typeface="Times New Roman" panose="02020603050405020304" pitchFamily="18" charset="0"/>
              <a:ea typeface="Times New Roman" panose="02020603050405020304" pitchFamily="18" charset="0"/>
            </a:endParaRPr>
          </a:p>
          <a:p>
            <a:pPr>
              <a:spcBef>
                <a:spcPts val="1000"/>
              </a:spcBef>
            </a:pPr>
            <a:r>
              <a:rPr lang="en-AU" sz="1800" kern="1200" dirty="0">
                <a:solidFill>
                  <a:srgbClr val="404040"/>
                </a:solidFill>
                <a:effectLst/>
                <a:latin typeface="Arial" panose="020B0604020202020204" pitchFamily="34" charset="0"/>
                <a:ea typeface="Times New Roman" panose="02020603050405020304" pitchFamily="18" charset="0"/>
              </a:rPr>
              <a:t>Please call our Intake line or make a referral via our website for advice specific to your clients’ circumstances. </a:t>
            </a:r>
            <a:endParaRPr lang="en-AU" sz="2000" dirty="0">
              <a:effectLst/>
              <a:latin typeface="Times New Roman" panose="02020603050405020304" pitchFamily="18" charset="0"/>
              <a:ea typeface="Times New Roman" panose="02020603050405020304" pitchFamily="18" charset="0"/>
            </a:endParaRPr>
          </a:p>
          <a:p>
            <a:pPr>
              <a:spcBef>
                <a:spcPts val="1000"/>
              </a:spcBef>
            </a:pPr>
            <a:r>
              <a:rPr lang="en-AU" sz="1800" kern="1200" dirty="0">
                <a:solidFill>
                  <a:srgbClr val="404040"/>
                </a:solidFill>
                <a:effectLst/>
                <a:latin typeface="Arial" panose="020B0604020202020204" pitchFamily="34" charset="0"/>
                <a:ea typeface="Times New Roman" panose="02020603050405020304" pitchFamily="18" charset="0"/>
              </a:rPr>
              <a:t>All advice is </a:t>
            </a:r>
            <a:r>
              <a:rPr lang="en-AU" sz="1800" kern="1200" dirty="0">
                <a:solidFill>
                  <a:srgbClr val="8E62A0"/>
                </a:solidFill>
                <a:effectLst/>
                <a:latin typeface="Arial" panose="020B0604020202020204" pitchFamily="34" charset="0"/>
                <a:ea typeface="Times New Roman" panose="02020603050405020304" pitchFamily="18" charset="0"/>
              </a:rPr>
              <a:t>confidential</a:t>
            </a:r>
            <a:r>
              <a:rPr lang="en-AU" sz="1800" kern="1200" dirty="0">
                <a:solidFill>
                  <a:srgbClr val="404040"/>
                </a:solidFill>
                <a:effectLst/>
                <a:latin typeface="Arial" panose="020B0604020202020204" pitchFamily="34" charset="0"/>
                <a:ea typeface="Times New Roman" panose="02020603050405020304" pitchFamily="18" charset="0"/>
              </a:rPr>
              <a:t> and </a:t>
            </a:r>
            <a:r>
              <a:rPr lang="en-AU" sz="1800" kern="1200" dirty="0">
                <a:solidFill>
                  <a:srgbClr val="8E62A0"/>
                </a:solidFill>
                <a:effectLst/>
                <a:latin typeface="Arial" panose="020B0604020202020204" pitchFamily="34" charset="0"/>
                <a:ea typeface="Times New Roman" panose="02020603050405020304" pitchFamily="18" charset="0"/>
              </a:rPr>
              <a:t>legally privileged</a:t>
            </a:r>
            <a:r>
              <a:rPr lang="en-AU" sz="1800" kern="1200" dirty="0">
                <a:solidFill>
                  <a:srgbClr val="404040"/>
                </a:solidFill>
                <a:effectLst/>
                <a:latin typeface="Arial" panose="020B0604020202020204" pitchFamily="34" charset="0"/>
                <a:ea typeface="Times New Roman" panose="02020603050405020304" pitchFamily="18" charset="0"/>
              </a:rPr>
              <a:t>. </a:t>
            </a:r>
            <a:endParaRPr lang="en-AU" sz="2000" dirty="0">
              <a:effectLst/>
              <a:latin typeface="Times New Roman" panose="02020603050405020304" pitchFamily="18" charset="0"/>
              <a:ea typeface="Times New Roman" panose="02020603050405020304" pitchFamily="18" charset="0"/>
            </a:endParaRPr>
          </a:p>
          <a:p>
            <a:pPr>
              <a:spcBef>
                <a:spcPts val="1000"/>
              </a:spcBef>
            </a:pPr>
            <a:r>
              <a:rPr lang="en-AU" sz="1800" kern="1200" dirty="0">
                <a:solidFill>
                  <a:srgbClr val="404040"/>
                </a:solidFill>
                <a:effectLst/>
                <a:latin typeface="Arial" panose="020B0604020202020204" pitchFamily="34" charset="0"/>
                <a:ea typeface="Times New Roman" panose="02020603050405020304" pitchFamily="18" charset="0"/>
              </a:rPr>
              <a:t>We follow our </a:t>
            </a:r>
            <a:r>
              <a:rPr lang="en-AU" sz="1800" kern="1200" dirty="0">
                <a:solidFill>
                  <a:srgbClr val="8E62A0"/>
                </a:solidFill>
                <a:effectLst/>
                <a:latin typeface="Arial" panose="020B0604020202020204" pitchFamily="34" charset="0"/>
                <a:ea typeface="Times New Roman" panose="02020603050405020304" pitchFamily="18" charset="0"/>
              </a:rPr>
              <a:t>GCLS Client Charter </a:t>
            </a:r>
            <a:r>
              <a:rPr lang="en-AU" sz="1800" kern="1200" dirty="0">
                <a:solidFill>
                  <a:srgbClr val="404040"/>
                </a:solidFill>
                <a:effectLst/>
                <a:latin typeface="Arial" panose="020B0604020202020204" pitchFamily="34" charset="0"/>
                <a:ea typeface="Times New Roman" panose="02020603050405020304" pitchFamily="18" charset="0"/>
              </a:rPr>
              <a:t>to ensure accurate and prompt services to clients.</a:t>
            </a:r>
            <a:endParaRPr lang="en-A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4217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r>
              <a:rPr lang="en-AU" sz="4400" dirty="0">
                <a:solidFill>
                  <a:srgbClr val="8E62A0"/>
                </a:solidFill>
                <a:latin typeface="+mj-lt"/>
                <a:cs typeface="Calibri" panose="020F0502020204030204" pitchFamily="34" charset="0"/>
              </a:rPr>
              <a:t>What we will cover</a:t>
            </a: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2346394416"/>
              </p:ext>
            </p:extLst>
          </p:nvPr>
        </p:nvGraphicFramePr>
        <p:xfrm>
          <a:off x="2950249" y="1506056"/>
          <a:ext cx="6464802" cy="3666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91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AB5093B4-937F-5CB2-FB0D-18FBA0EFA42D}"/>
              </a:ext>
            </a:extLst>
          </p:cNvPr>
          <p:cNvSpPr>
            <a:spLocks noGrp="1"/>
          </p:cNvSpPr>
          <p:nvPr/>
        </p:nvSpPr>
        <p:spPr>
          <a:xfrm>
            <a:off x="1923100" y="368034"/>
            <a:ext cx="7886700" cy="132556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lang="en-AU" sz="4000" b="1" kern="1200" dirty="0">
                <a:solidFill>
                  <a:srgbClr val="8E62A0"/>
                </a:solidFill>
                <a:effectLst/>
                <a:latin typeface="Century Gothic" panose="020B0502020202020204" pitchFamily="34" charset="0"/>
                <a:ea typeface="Times New Roman" panose="02020603050405020304" pitchFamily="18" charset="0"/>
                <a:cs typeface="Times New Roman" panose="02020603050405020304" pitchFamily="18" charset="0"/>
              </a:defRPr>
            </a:lvl1pPr>
          </a:lstStyle>
          <a:p>
            <a:endParaRPr lang="en-AU" sz="4400" dirty="0">
              <a:solidFill>
                <a:srgbClr val="8E62A0"/>
              </a:solidFill>
              <a:latin typeface="Calibri Light" panose="020F0302020204030204" pitchFamily="34" charset="0"/>
              <a:cs typeface="Calibri Light" panose="020F0302020204030204" pitchFamily="34" charset="0"/>
            </a:endParaRPr>
          </a:p>
        </p:txBody>
      </p:sp>
      <p:graphicFrame>
        <p:nvGraphicFramePr>
          <p:cNvPr id="3" name="Diagram 2">
            <a:extLst>
              <a:ext uri="{FF2B5EF4-FFF2-40B4-BE49-F238E27FC236}">
                <a16:creationId xmlns:a16="http://schemas.microsoft.com/office/drawing/2014/main" id="{3CD5AB9F-92B0-D599-3F54-6A516C90379A}"/>
              </a:ext>
            </a:extLst>
          </p:cNvPr>
          <p:cNvGraphicFramePr/>
          <p:nvPr>
            <p:extLst>
              <p:ext uri="{D42A27DB-BD31-4B8C-83A1-F6EECF244321}">
                <p14:modId xmlns:p14="http://schemas.microsoft.com/office/powerpoint/2010/main" val="3568352192"/>
              </p:ext>
            </p:extLst>
          </p:nvPr>
        </p:nvGraphicFramePr>
        <p:xfrm>
          <a:off x="2950249" y="1506056"/>
          <a:ext cx="6464802" cy="36668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26281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6025415"/>
            <a:ext cx="12192000" cy="832585"/>
          </a:xfrm>
          <a:prstGeom prst="rect">
            <a:avLst/>
          </a:prstGeom>
        </p:spPr>
      </p:pic>
      <p:sp>
        <p:nvSpPr>
          <p:cNvPr id="4" name="TextBox 3">
            <a:extLst>
              <a:ext uri="{FF2B5EF4-FFF2-40B4-BE49-F238E27FC236}">
                <a16:creationId xmlns:a16="http://schemas.microsoft.com/office/drawing/2014/main" id="{621DF080-E440-9D87-CB3C-62229A9BE0BA}"/>
              </a:ext>
            </a:extLst>
          </p:cNvPr>
          <p:cNvSpPr txBox="1"/>
          <p:nvPr/>
        </p:nvSpPr>
        <p:spPr>
          <a:xfrm>
            <a:off x="4249783" y="1215898"/>
            <a:ext cx="7571429" cy="4797211"/>
          </a:xfrm>
          <a:prstGeom prst="rect">
            <a:avLst/>
          </a:prstGeom>
          <a:noFill/>
        </p:spPr>
        <p:txBody>
          <a:bodyPr wrap="square">
            <a:spAutoFit/>
          </a:bodyPr>
          <a:lstStyle/>
          <a:p>
            <a:pPr>
              <a:lnSpc>
                <a:spcPct val="120000"/>
              </a:lnSpc>
              <a:spcAft>
                <a:spcPts val="600"/>
              </a:spcAft>
              <a:tabLst>
                <a:tab pos="723900" algn="l"/>
              </a:tabLst>
            </a:pPr>
            <a:r>
              <a:rPr lang="en-AU" sz="1800" b="1" dirty="0">
                <a:effectLst/>
                <a:latin typeface="Arial" panose="020B0604020202020204" pitchFamily="34" charset="0"/>
                <a:ea typeface="Arial" panose="020B0604020202020204" pitchFamily="34" charset="0"/>
                <a:cs typeface="Arial" panose="020B0604020202020204" pitchFamily="34" charset="0"/>
              </a:rPr>
              <a:t> </a:t>
            </a:r>
            <a:r>
              <a:rPr lang="en-AU" sz="1600" dirty="0">
                <a:effectLst/>
                <a:latin typeface="Arial" panose="020B0604020202020204" pitchFamily="34" charset="0"/>
                <a:ea typeface="Arial" panose="020B0604020202020204" pitchFamily="34" charset="0"/>
                <a:cs typeface="Arial" panose="020B0604020202020204" pitchFamily="34" charset="0"/>
              </a:rPr>
              <a:t>The </a:t>
            </a:r>
            <a:r>
              <a:rPr lang="en-AU" sz="1600" i="1" dirty="0">
                <a:effectLst/>
                <a:latin typeface="Arial" panose="020B0604020202020204" pitchFamily="34" charset="0"/>
                <a:ea typeface="Arial" panose="020B0604020202020204" pitchFamily="34" charset="0"/>
                <a:cs typeface="Arial" panose="020B0604020202020204" pitchFamily="34" charset="0"/>
              </a:rPr>
              <a:t>Family Law Amendment Act 2023</a:t>
            </a:r>
            <a:r>
              <a:rPr lang="en-AU" sz="1600" dirty="0">
                <a:effectLst/>
                <a:latin typeface="Arial" panose="020B0604020202020204" pitchFamily="34" charset="0"/>
                <a:ea typeface="Arial" panose="020B0604020202020204" pitchFamily="34" charset="0"/>
                <a:cs typeface="Arial" panose="020B0604020202020204" pitchFamily="34" charset="0"/>
              </a:rPr>
              <a:t> sets out new laws about:</a:t>
            </a:r>
            <a:endParaRPr lang="en-AU" sz="16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buFont typeface="Symbol" panose="05050102010706020507" pitchFamily="18" charset="2"/>
              <a:buChar char=""/>
              <a:tabLst>
                <a:tab pos="215900" algn="l"/>
                <a:tab pos="431800" algn="l"/>
              </a:tabLst>
            </a:pP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What is in the </a:t>
            </a:r>
            <a:r>
              <a:rPr lang="en-AU"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child’s best interests </a:t>
            </a: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what a court must consider when determining parenting arrangements</a:t>
            </a:r>
          </a:p>
          <a:p>
            <a:pPr lvl="0">
              <a:tabLst>
                <a:tab pos="215900" algn="l"/>
                <a:tab pos="431800" algn="l"/>
              </a:tabLst>
            </a:pP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20000"/>
              </a:lnSpc>
              <a:buFont typeface="Symbol" panose="05050102010706020507" pitchFamily="18" charset="2"/>
              <a:buChar char=""/>
              <a:tabLst>
                <a:tab pos="215900" algn="l"/>
                <a:tab pos="431800" algn="l"/>
              </a:tabLst>
            </a:pP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how separated parents should make </a:t>
            </a:r>
            <a:r>
              <a:rPr lang="en-AU"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decisions about major long-term issues </a:t>
            </a: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 their children.</a:t>
            </a: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indent="-226695">
              <a:lnSpc>
                <a:spcPct val="120000"/>
              </a:lnSpc>
              <a:tabLst>
                <a:tab pos="215900" algn="l"/>
                <a:tab pos="431800" algn="l"/>
              </a:tabLst>
            </a:pP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indent="-226695">
              <a:lnSpc>
                <a:spcPct val="120000"/>
              </a:lnSpc>
              <a:tabLst>
                <a:tab pos="215900" algn="l"/>
                <a:tab pos="431800" algn="l"/>
              </a:tabLst>
            </a:pP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new law commenced on </a:t>
            </a:r>
            <a:r>
              <a:rPr lang="en-AU" sz="16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May 2024 </a:t>
            </a: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and will apply to:</a:t>
            </a:r>
          </a:p>
          <a:p>
            <a:pPr marL="226695" indent="-226695">
              <a:lnSpc>
                <a:spcPct val="120000"/>
              </a:lnSpc>
              <a:tabLst>
                <a:tab pos="215900" algn="l"/>
                <a:tab pos="431800" algn="l"/>
              </a:tabLst>
            </a:pPr>
            <a:endParaRPr lang="en-AU"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120000"/>
              </a:lnSpc>
              <a:buFont typeface="Arial" panose="020B0604020202020204" pitchFamily="34" charset="0"/>
              <a:buChar char="•"/>
              <a:tabLst>
                <a:tab pos="215900" algn="l"/>
                <a:tab pos="431800" algn="l"/>
              </a:tabLst>
            </a:pPr>
            <a:r>
              <a:rPr lang="en-AU"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Clients with current proceedings at the FCFCOA still waiting for a final hearing</a:t>
            </a:r>
          </a:p>
          <a:p>
            <a:pPr marL="285750" indent="-285750">
              <a:lnSpc>
                <a:spcPct val="120000"/>
              </a:lnSpc>
              <a:buFont typeface="Arial" panose="020B0604020202020204" pitchFamily="34" charset="0"/>
              <a:buChar char="•"/>
              <a:tabLst>
                <a:tab pos="215900" algn="l"/>
                <a:tab pos="431800" algn="l"/>
              </a:tabLst>
            </a:pPr>
            <a:r>
              <a:rPr lang="en-A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Clients who have filed Applications for Consent Orders before 6 May and are still waiting for court to consider their application.</a:t>
            </a:r>
          </a:p>
          <a:p>
            <a:pPr marL="285750" indent="-285750">
              <a:lnSpc>
                <a:spcPct val="120000"/>
              </a:lnSpc>
              <a:buFont typeface="Arial" panose="020B0604020202020204" pitchFamily="34" charset="0"/>
              <a:buChar char="•"/>
              <a:tabLst>
                <a:tab pos="215900" algn="l"/>
                <a:tab pos="431800" algn="l"/>
              </a:tabLst>
            </a:pPr>
            <a:r>
              <a:rPr lang="en-A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Clients with existing parenting orders (</a:t>
            </a:r>
            <a:r>
              <a:rPr lang="en-AU" sz="1600" b="1" u="sng" dirty="0">
                <a:solidFill>
                  <a:srgbClr val="000000"/>
                </a:solidFill>
                <a:latin typeface="Arial" panose="020B0604020202020204" pitchFamily="34" charset="0"/>
                <a:ea typeface="Times New Roman" panose="02020603050405020304" pitchFamily="18" charset="0"/>
                <a:cs typeface="Arial" panose="020B0604020202020204" pitchFamily="34" charset="0"/>
              </a:rPr>
              <a:t>will not </a:t>
            </a:r>
            <a:r>
              <a:rPr lang="en-AU" sz="1600" dirty="0">
                <a:solidFill>
                  <a:srgbClr val="000000"/>
                </a:solidFill>
                <a:latin typeface="Arial" panose="020B0604020202020204" pitchFamily="34" charset="0"/>
                <a:ea typeface="Times New Roman" panose="02020603050405020304" pitchFamily="18" charset="0"/>
                <a:cs typeface="Arial" panose="020B0604020202020204" pitchFamily="34" charset="0"/>
              </a:rPr>
              <a:t>have them automatically changed) and people should continue to following their orders as usual.</a:t>
            </a: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indent="-226695">
              <a:lnSpc>
                <a:spcPct val="120000"/>
              </a:lnSpc>
              <a:spcAft>
                <a:spcPts val="300"/>
              </a:spcAft>
              <a:tabLst>
                <a:tab pos="215900" algn="l"/>
                <a:tab pos="431800" algn="l"/>
              </a:tabLst>
            </a:pPr>
            <a:r>
              <a:rPr lang="en-AU"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226695" indent="-226695">
              <a:lnSpc>
                <a:spcPct val="120000"/>
              </a:lnSpc>
              <a:spcAft>
                <a:spcPts val="300"/>
              </a:spcAft>
              <a:tabLst>
                <a:tab pos="215900" algn="l"/>
                <a:tab pos="431800" algn="l"/>
              </a:tabLst>
            </a:pPr>
            <a:endParaRPr lang="en-AU"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5597452E-71A5-D658-2ADD-4D459A991964}"/>
              </a:ext>
            </a:extLst>
          </p:cNvPr>
          <p:cNvSpPr/>
          <p:nvPr/>
        </p:nvSpPr>
        <p:spPr>
          <a:xfrm>
            <a:off x="696686" y="104503"/>
            <a:ext cx="10929257" cy="766354"/>
          </a:xfrm>
          <a:prstGeom prst="roundRect">
            <a:avLst/>
          </a:prstGeom>
          <a:solidFill>
            <a:srgbClr val="8E62A0"/>
          </a:solidFill>
          <a:ln>
            <a:solidFill>
              <a:srgbClr val="8E62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a:extLst>
              <a:ext uri="{FF2B5EF4-FFF2-40B4-BE49-F238E27FC236}">
                <a16:creationId xmlns:a16="http://schemas.microsoft.com/office/drawing/2014/main" id="{5681FC4E-06C2-D9A5-E85E-BC51B783D819}"/>
              </a:ext>
            </a:extLst>
          </p:cNvPr>
          <p:cNvSpPr txBox="1"/>
          <p:nvPr/>
        </p:nvSpPr>
        <p:spPr>
          <a:xfrm>
            <a:off x="1123406" y="195292"/>
            <a:ext cx="6252754" cy="584775"/>
          </a:xfrm>
          <a:prstGeom prst="rect">
            <a:avLst/>
          </a:prstGeom>
          <a:noFill/>
        </p:spPr>
        <p:txBody>
          <a:bodyPr wrap="square" rtlCol="0">
            <a:spAutoFit/>
          </a:bodyPr>
          <a:lstStyle/>
          <a:p>
            <a:r>
              <a:rPr lang="en-AU" sz="3200" b="1" dirty="0">
                <a:solidFill>
                  <a:schemeClr val="bg1"/>
                </a:solidFill>
              </a:rPr>
              <a:t>FAMILY LAW ACT AMENDMENTS</a:t>
            </a:r>
          </a:p>
        </p:txBody>
      </p:sp>
      <p:pic>
        <p:nvPicPr>
          <p:cNvPr id="7" name="Picture 6" descr="A family standing together holding hands&#10;&#10;Description automatically generated">
            <a:extLst>
              <a:ext uri="{FF2B5EF4-FFF2-40B4-BE49-F238E27FC236}">
                <a16:creationId xmlns:a16="http://schemas.microsoft.com/office/drawing/2014/main" id="{047E04B7-AD32-0A41-3CB8-AEDC734070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69" y="1819214"/>
            <a:ext cx="356235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88192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93173AB9-63CB-8D3E-B3F8-8D19CD147E42}"/>
              </a:ext>
            </a:extLst>
          </p:cNvPr>
          <p:cNvSpPr/>
          <p:nvPr/>
        </p:nvSpPr>
        <p:spPr>
          <a:xfrm>
            <a:off x="7915663" y="3454892"/>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D2EC0AC6-20B8-91C3-0C48-C2D0F5011C24}"/>
              </a:ext>
            </a:extLst>
          </p:cNvPr>
          <p:cNvSpPr/>
          <p:nvPr/>
        </p:nvSpPr>
        <p:spPr>
          <a:xfrm>
            <a:off x="4224455" y="3397810"/>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BEF4CC7F-0989-A0BC-B79B-5B2040F706BE}"/>
              </a:ext>
            </a:extLst>
          </p:cNvPr>
          <p:cNvSpPr/>
          <p:nvPr/>
        </p:nvSpPr>
        <p:spPr>
          <a:xfrm>
            <a:off x="796301" y="3336965"/>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A5FCB39F-1188-4E74-50A7-F179DA29FCAF}"/>
              </a:ext>
            </a:extLst>
          </p:cNvPr>
          <p:cNvSpPr/>
          <p:nvPr/>
        </p:nvSpPr>
        <p:spPr>
          <a:xfrm>
            <a:off x="7685307" y="922954"/>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ACEED31A-D153-672A-888C-FD342D2C4104}"/>
              </a:ext>
            </a:extLst>
          </p:cNvPr>
          <p:cNvSpPr/>
          <p:nvPr/>
        </p:nvSpPr>
        <p:spPr>
          <a:xfrm>
            <a:off x="4258414" y="851913"/>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Oval 3">
            <a:extLst>
              <a:ext uri="{FF2B5EF4-FFF2-40B4-BE49-F238E27FC236}">
                <a16:creationId xmlns:a16="http://schemas.microsoft.com/office/drawing/2014/main" id="{0BC4CEEE-67C7-942D-5F5F-46CFCC57983F}"/>
              </a:ext>
            </a:extLst>
          </p:cNvPr>
          <p:cNvSpPr/>
          <p:nvPr/>
        </p:nvSpPr>
        <p:spPr>
          <a:xfrm>
            <a:off x="831521" y="770205"/>
            <a:ext cx="3274254" cy="2403428"/>
          </a:xfrm>
          <a:prstGeom prst="ellipse">
            <a:avLst/>
          </a:prstGeom>
          <a:solidFill>
            <a:srgbClr val="8E62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0" y="6025415"/>
            <a:ext cx="12192000" cy="832585"/>
          </a:xfrm>
          <a:prstGeom prst="rect">
            <a:avLst/>
          </a:prstGeom>
        </p:spPr>
      </p:pic>
      <p:sp>
        <p:nvSpPr>
          <p:cNvPr id="2" name="Title 1">
            <a:extLst>
              <a:ext uri="{FF2B5EF4-FFF2-40B4-BE49-F238E27FC236}">
                <a16:creationId xmlns:a16="http://schemas.microsoft.com/office/drawing/2014/main" id="{FF95BF57-EC6E-221B-7E08-242D94A231A3}"/>
              </a:ext>
            </a:extLst>
          </p:cNvPr>
          <p:cNvSpPr txBox="1">
            <a:spLocks/>
          </p:cNvSpPr>
          <p:nvPr/>
        </p:nvSpPr>
        <p:spPr>
          <a:xfrm>
            <a:off x="1965576" y="-20795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rgbClr val="8E62A0"/>
                </a:solidFill>
              </a:rPr>
              <a:t>Best Interests – general considerations</a:t>
            </a:r>
          </a:p>
        </p:txBody>
      </p:sp>
      <p:sp>
        <p:nvSpPr>
          <p:cNvPr id="71" name="TextBox 70">
            <a:extLst>
              <a:ext uri="{FF2B5EF4-FFF2-40B4-BE49-F238E27FC236}">
                <a16:creationId xmlns:a16="http://schemas.microsoft.com/office/drawing/2014/main" id="{F227ACFB-EA9C-4669-CFF7-00DAF0D2907E}"/>
              </a:ext>
            </a:extLst>
          </p:cNvPr>
          <p:cNvSpPr txBox="1"/>
          <p:nvPr/>
        </p:nvSpPr>
        <p:spPr>
          <a:xfrm>
            <a:off x="4846783" y="1751410"/>
            <a:ext cx="2097516" cy="523220"/>
          </a:xfrm>
          <a:prstGeom prst="rect">
            <a:avLst/>
          </a:prstGeom>
          <a:solidFill>
            <a:srgbClr val="8E62A0"/>
          </a:solidFill>
        </p:spPr>
        <p:txBody>
          <a:bodyPr wrap="square" rtlCol="0">
            <a:spAutoFit/>
          </a:bodyPr>
          <a:lstStyle/>
          <a:p>
            <a:pPr algn="ctr"/>
            <a:r>
              <a:rPr lang="en-AU" sz="1400" b="1" dirty="0">
                <a:solidFill>
                  <a:schemeClr val="bg1"/>
                </a:solidFill>
                <a:latin typeface="Century Gothic" panose="020B0502020202020204" pitchFamily="34" charset="0"/>
              </a:rPr>
              <a:t>Any views expressed by the child</a:t>
            </a:r>
          </a:p>
        </p:txBody>
      </p:sp>
      <p:sp>
        <p:nvSpPr>
          <p:cNvPr id="73" name="TextBox 72">
            <a:extLst>
              <a:ext uri="{FF2B5EF4-FFF2-40B4-BE49-F238E27FC236}">
                <a16:creationId xmlns:a16="http://schemas.microsoft.com/office/drawing/2014/main" id="{DB9FAC40-5D33-CB4E-2F26-950BC18B1F49}"/>
              </a:ext>
            </a:extLst>
          </p:cNvPr>
          <p:cNvSpPr txBox="1"/>
          <p:nvPr/>
        </p:nvSpPr>
        <p:spPr>
          <a:xfrm>
            <a:off x="1248697" y="3774211"/>
            <a:ext cx="2428568" cy="1384995"/>
          </a:xfrm>
          <a:prstGeom prst="rect">
            <a:avLst/>
          </a:prstGeom>
          <a:solidFill>
            <a:srgbClr val="8E62A0"/>
          </a:solidFill>
        </p:spPr>
        <p:txBody>
          <a:bodyPr wrap="square" rtlCol="0">
            <a:spAutoFit/>
          </a:bodyPr>
          <a:lstStyle/>
          <a:p>
            <a:pPr algn="ctr"/>
            <a:r>
              <a:rPr lang="en-AU" sz="1200" b="1" dirty="0">
                <a:solidFill>
                  <a:schemeClr val="bg1"/>
                </a:solidFill>
                <a:latin typeface="Century Gothic" panose="020B0502020202020204" pitchFamily="34" charset="0"/>
              </a:rPr>
              <a:t>The capacity of each person who has or is proposed to have parental responsibility for the child to provide for the child’s developmental, psychological, emotional and cultural needs of the child</a:t>
            </a:r>
          </a:p>
        </p:txBody>
      </p:sp>
      <p:sp>
        <p:nvSpPr>
          <p:cNvPr id="75" name="TextBox 74">
            <a:extLst>
              <a:ext uri="{FF2B5EF4-FFF2-40B4-BE49-F238E27FC236}">
                <a16:creationId xmlns:a16="http://schemas.microsoft.com/office/drawing/2014/main" id="{120BA998-F448-B4D2-ABCF-0BEB0D38BB0A}"/>
              </a:ext>
            </a:extLst>
          </p:cNvPr>
          <p:cNvSpPr txBox="1"/>
          <p:nvPr/>
        </p:nvSpPr>
        <p:spPr>
          <a:xfrm>
            <a:off x="4777957" y="3815154"/>
            <a:ext cx="2261939" cy="1600438"/>
          </a:xfrm>
          <a:prstGeom prst="rect">
            <a:avLst/>
          </a:prstGeom>
          <a:solidFill>
            <a:srgbClr val="8E62A0"/>
          </a:solidFill>
        </p:spPr>
        <p:txBody>
          <a:bodyPr wrap="square" rtlCol="0">
            <a:spAutoFit/>
          </a:bodyPr>
          <a:lstStyle/>
          <a:p>
            <a:pPr algn="ctr"/>
            <a:r>
              <a:rPr lang="en-AU" sz="1400" b="1" dirty="0">
                <a:solidFill>
                  <a:schemeClr val="bg1"/>
                </a:solidFill>
                <a:latin typeface="Century Gothic" panose="020B0502020202020204" pitchFamily="34" charset="0"/>
              </a:rPr>
              <a:t>The benefit of the child being able to have a relationship with the child’s parents, and other people who are significant to the child, </a:t>
            </a:r>
            <a:r>
              <a:rPr lang="en-AU" sz="1400" b="1" dirty="0">
                <a:solidFill>
                  <a:srgbClr val="FFFF00"/>
                </a:solidFill>
                <a:latin typeface="Century Gothic" panose="020B0502020202020204" pitchFamily="34" charset="0"/>
              </a:rPr>
              <a:t>where it is safe to do so</a:t>
            </a:r>
          </a:p>
        </p:txBody>
      </p:sp>
      <p:sp>
        <p:nvSpPr>
          <p:cNvPr id="76" name="TextBox 75">
            <a:extLst>
              <a:ext uri="{FF2B5EF4-FFF2-40B4-BE49-F238E27FC236}">
                <a16:creationId xmlns:a16="http://schemas.microsoft.com/office/drawing/2014/main" id="{309A9D98-42A6-5C03-740D-EE5D852FF4C0}"/>
              </a:ext>
            </a:extLst>
          </p:cNvPr>
          <p:cNvSpPr txBox="1"/>
          <p:nvPr/>
        </p:nvSpPr>
        <p:spPr>
          <a:xfrm>
            <a:off x="8100024" y="1617005"/>
            <a:ext cx="2649076" cy="954107"/>
          </a:xfrm>
          <a:prstGeom prst="rect">
            <a:avLst/>
          </a:prstGeom>
          <a:solidFill>
            <a:srgbClr val="8E62A0"/>
          </a:solidFill>
        </p:spPr>
        <p:txBody>
          <a:bodyPr wrap="square" rtlCol="0">
            <a:spAutoFit/>
          </a:bodyPr>
          <a:lstStyle/>
          <a:p>
            <a:pPr algn="ctr"/>
            <a:r>
              <a:rPr lang="en-AU" sz="1400" b="1" dirty="0">
                <a:solidFill>
                  <a:schemeClr val="bg1"/>
                </a:solidFill>
                <a:latin typeface="Century Gothic" panose="020B0502020202020204" pitchFamily="34" charset="0"/>
              </a:rPr>
              <a:t>Anything else that is relevant to the particular circumstances </a:t>
            </a:r>
          </a:p>
          <a:p>
            <a:pPr algn="ctr"/>
            <a:r>
              <a:rPr lang="en-AU" sz="1400" b="1" dirty="0">
                <a:solidFill>
                  <a:schemeClr val="bg1"/>
                </a:solidFill>
                <a:latin typeface="Century Gothic" panose="020B0502020202020204" pitchFamily="34" charset="0"/>
              </a:rPr>
              <a:t>of the child</a:t>
            </a:r>
          </a:p>
        </p:txBody>
      </p:sp>
      <p:sp>
        <p:nvSpPr>
          <p:cNvPr id="15" name="TextBox 14">
            <a:extLst>
              <a:ext uri="{FF2B5EF4-FFF2-40B4-BE49-F238E27FC236}">
                <a16:creationId xmlns:a16="http://schemas.microsoft.com/office/drawing/2014/main" id="{C2C9777C-BF73-08F0-0149-698AFF448F85}"/>
              </a:ext>
            </a:extLst>
          </p:cNvPr>
          <p:cNvSpPr txBox="1"/>
          <p:nvPr/>
        </p:nvSpPr>
        <p:spPr>
          <a:xfrm>
            <a:off x="1127218" y="1370783"/>
            <a:ext cx="2682859" cy="1200329"/>
          </a:xfrm>
          <a:prstGeom prst="rect">
            <a:avLst/>
          </a:prstGeom>
          <a:solidFill>
            <a:srgbClr val="8E62A0"/>
          </a:solidFill>
        </p:spPr>
        <p:txBody>
          <a:bodyPr wrap="square" rtlCol="0">
            <a:spAutoFit/>
          </a:bodyPr>
          <a:lstStyle/>
          <a:p>
            <a:pPr algn="ctr"/>
            <a:r>
              <a:rPr lang="en-AU" sz="1200" b="1" dirty="0">
                <a:solidFill>
                  <a:srgbClr val="FFFF00"/>
                </a:solidFill>
                <a:latin typeface="Century Gothic" panose="020B0502020202020204" pitchFamily="34" charset="0"/>
              </a:rPr>
              <a:t>Arrangements promoting the safety </a:t>
            </a:r>
            <a:r>
              <a:rPr lang="en-AU" sz="1200" b="1" dirty="0">
                <a:solidFill>
                  <a:schemeClr val="bg1"/>
                </a:solidFill>
                <a:latin typeface="Century Gothic" panose="020B0502020202020204" pitchFamily="34" charset="0"/>
              </a:rPr>
              <a:t>(including safety from being subject to or exposed to FV, abuse, neglect or other harm for the child and each person who has the care of the child</a:t>
            </a:r>
          </a:p>
        </p:txBody>
      </p:sp>
      <p:sp>
        <p:nvSpPr>
          <p:cNvPr id="16" name="TextBox 15">
            <a:extLst>
              <a:ext uri="{FF2B5EF4-FFF2-40B4-BE49-F238E27FC236}">
                <a16:creationId xmlns:a16="http://schemas.microsoft.com/office/drawing/2014/main" id="{08037C02-CFD8-18D6-5050-1B48FCD03E13}"/>
              </a:ext>
            </a:extLst>
          </p:cNvPr>
          <p:cNvSpPr txBox="1"/>
          <p:nvPr/>
        </p:nvSpPr>
        <p:spPr>
          <a:xfrm>
            <a:off x="8584626" y="4123377"/>
            <a:ext cx="1936328" cy="1169551"/>
          </a:xfrm>
          <a:prstGeom prst="rect">
            <a:avLst/>
          </a:prstGeom>
          <a:solidFill>
            <a:srgbClr val="8E62A0"/>
          </a:solidFill>
        </p:spPr>
        <p:txBody>
          <a:bodyPr wrap="square" rtlCol="0">
            <a:spAutoFit/>
          </a:bodyPr>
          <a:lstStyle/>
          <a:p>
            <a:pPr algn="ctr"/>
            <a:r>
              <a:rPr lang="en-AU" sz="1400" b="1" dirty="0">
                <a:solidFill>
                  <a:schemeClr val="bg1"/>
                </a:solidFill>
                <a:latin typeface="Century Gothic" panose="020B0502020202020204" pitchFamily="34" charset="0"/>
              </a:rPr>
              <a:t>The developmental, psychological, emotional and cultural needs of the child </a:t>
            </a:r>
          </a:p>
        </p:txBody>
      </p:sp>
    </p:spTree>
    <p:extLst>
      <p:ext uri="{BB962C8B-B14F-4D97-AF65-F5344CB8AC3E}">
        <p14:creationId xmlns:p14="http://schemas.microsoft.com/office/powerpoint/2010/main" val="302080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F5163A43-F5A7-3070-5063-F5B81E9CF2F1}"/>
              </a:ext>
            </a:extLst>
          </p:cNvPr>
          <p:cNvSpPr/>
          <p:nvPr/>
        </p:nvSpPr>
        <p:spPr>
          <a:xfrm>
            <a:off x="4466484" y="2542594"/>
            <a:ext cx="3464487" cy="2290402"/>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A179B9"/>
              </a:solidFill>
            </a:endParaRPr>
          </a:p>
        </p:txBody>
      </p:sp>
      <p:sp>
        <p:nvSpPr>
          <p:cNvPr id="2" name="Oval 1">
            <a:extLst>
              <a:ext uri="{FF2B5EF4-FFF2-40B4-BE49-F238E27FC236}">
                <a16:creationId xmlns:a16="http://schemas.microsoft.com/office/drawing/2014/main" id="{93F8A85E-E529-82FB-D849-4E0405237714}"/>
              </a:ext>
            </a:extLst>
          </p:cNvPr>
          <p:cNvSpPr/>
          <p:nvPr/>
        </p:nvSpPr>
        <p:spPr>
          <a:xfrm>
            <a:off x="953729" y="2499746"/>
            <a:ext cx="3464487" cy="2290402"/>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A179B9"/>
              </a:solidFill>
            </a:endParaRPr>
          </a:p>
        </p:txBody>
      </p:sp>
      <p:sp>
        <p:nvSpPr>
          <p:cNvPr id="25" name="Rectangle: Rounded Corners 24">
            <a:extLst>
              <a:ext uri="{FF2B5EF4-FFF2-40B4-BE49-F238E27FC236}">
                <a16:creationId xmlns:a16="http://schemas.microsoft.com/office/drawing/2014/main" id="{D35187C1-C739-01F4-5473-5EBF9C1D06F3}"/>
              </a:ext>
            </a:extLst>
          </p:cNvPr>
          <p:cNvSpPr/>
          <p:nvPr/>
        </p:nvSpPr>
        <p:spPr>
          <a:xfrm>
            <a:off x="2712442" y="4950401"/>
            <a:ext cx="6636471" cy="931450"/>
          </a:xfrm>
          <a:prstGeom prst="roundRect">
            <a:avLst/>
          </a:prstGeom>
          <a:solidFill>
            <a:srgbClr val="C1A7D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 name="Picture 2"/>
          <p:cNvPicPr>
            <a:picLocks noChangeAspect="1"/>
          </p:cNvPicPr>
          <p:nvPr/>
        </p:nvPicPr>
        <p:blipFill>
          <a:blip r:embed="rId3"/>
          <a:stretch>
            <a:fillRect/>
          </a:stretch>
        </p:blipFill>
        <p:spPr>
          <a:xfrm>
            <a:off x="0" y="6025415"/>
            <a:ext cx="12192000" cy="832585"/>
          </a:xfrm>
          <a:prstGeom prst="rect">
            <a:avLst/>
          </a:prstGeom>
        </p:spPr>
      </p:pic>
      <p:sp>
        <p:nvSpPr>
          <p:cNvPr id="9" name="Hexagon 4">
            <a:extLst>
              <a:ext uri="{FF2B5EF4-FFF2-40B4-BE49-F238E27FC236}">
                <a16:creationId xmlns:a16="http://schemas.microsoft.com/office/drawing/2014/main" id="{F69D77D0-6215-0A1B-CD9F-20DE15C22ABB}"/>
              </a:ext>
            </a:extLst>
          </p:cNvPr>
          <p:cNvSpPr txBox="1"/>
          <p:nvPr/>
        </p:nvSpPr>
        <p:spPr>
          <a:xfrm>
            <a:off x="1543666" y="2901637"/>
            <a:ext cx="2182760" cy="14658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1400" b="1" dirty="0">
                <a:latin typeface="Century Gothic" panose="020B0502020202020204" pitchFamily="34" charset="0"/>
              </a:rPr>
              <a:t>to </a:t>
            </a:r>
            <a:r>
              <a:rPr lang="en-AU" sz="1400" b="1" dirty="0">
                <a:solidFill>
                  <a:srgbClr val="FFFF00"/>
                </a:solidFill>
                <a:latin typeface="Century Gothic" panose="020B0502020202020204" pitchFamily="34" charset="0"/>
              </a:rPr>
              <a:t>explore the full extent of that culture</a:t>
            </a:r>
            <a:r>
              <a:rPr lang="en-AU" sz="1400" b="1" dirty="0">
                <a:latin typeface="Century Gothic" panose="020B0502020202020204" pitchFamily="34" charset="0"/>
              </a:rPr>
              <a:t>, consistent with the child’s age and developmental level and the child’s views</a:t>
            </a:r>
            <a:endParaRPr lang="en-AU" sz="1400" b="1" kern="1200" dirty="0">
              <a:latin typeface="Century Gothic" panose="020B0502020202020204" pitchFamily="34" charset="0"/>
            </a:endParaRPr>
          </a:p>
        </p:txBody>
      </p:sp>
      <p:grpSp>
        <p:nvGrpSpPr>
          <p:cNvPr id="26" name="Group 25">
            <a:extLst>
              <a:ext uri="{FF2B5EF4-FFF2-40B4-BE49-F238E27FC236}">
                <a16:creationId xmlns:a16="http://schemas.microsoft.com/office/drawing/2014/main" id="{9E31F6F5-01A7-AEAB-B071-CBC028717F9C}"/>
              </a:ext>
            </a:extLst>
          </p:cNvPr>
          <p:cNvGrpSpPr/>
          <p:nvPr/>
        </p:nvGrpSpPr>
        <p:grpSpPr>
          <a:xfrm>
            <a:off x="2634874" y="1204452"/>
            <a:ext cx="6636471" cy="1196973"/>
            <a:chOff x="2592370" y="688923"/>
            <a:chExt cx="6636471" cy="1074575"/>
          </a:xfrm>
          <a:solidFill>
            <a:srgbClr val="C1A7D1"/>
          </a:solidFill>
        </p:grpSpPr>
        <p:sp>
          <p:nvSpPr>
            <p:cNvPr id="18" name="Rectangle: Rounded Corners 17">
              <a:extLst>
                <a:ext uri="{FF2B5EF4-FFF2-40B4-BE49-F238E27FC236}">
                  <a16:creationId xmlns:a16="http://schemas.microsoft.com/office/drawing/2014/main" id="{FFDE8A2B-14D0-D201-4DAF-5D8145D271FE}"/>
                </a:ext>
              </a:extLst>
            </p:cNvPr>
            <p:cNvSpPr/>
            <p:nvPr/>
          </p:nvSpPr>
          <p:spPr>
            <a:xfrm>
              <a:off x="2592370" y="688923"/>
              <a:ext cx="6636471" cy="1074575"/>
            </a:xfrm>
            <a:prstGeom prst="round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B782268-3F84-3F60-9DAF-71EA368B19E6}"/>
                </a:ext>
              </a:extLst>
            </p:cNvPr>
            <p:cNvSpPr txBox="1"/>
            <p:nvPr/>
          </p:nvSpPr>
          <p:spPr>
            <a:xfrm>
              <a:off x="2879554" y="760529"/>
              <a:ext cx="6062102" cy="828914"/>
            </a:xfrm>
            <a:prstGeom prst="rect">
              <a:avLst/>
            </a:prstGeom>
            <a:grpFill/>
          </p:spPr>
          <p:txBody>
            <a:bodyPr wrap="square" rtlCol="0">
              <a:spAutoFit/>
            </a:bodyPr>
            <a:lstStyle/>
            <a:p>
              <a:r>
                <a:rPr lang="en-AU" b="1" dirty="0">
                  <a:solidFill>
                    <a:schemeClr val="bg1"/>
                  </a:solidFill>
                  <a:latin typeface="Century Gothic" panose="020B0502020202020204" pitchFamily="34" charset="0"/>
                </a:rPr>
                <a:t>The child’s </a:t>
              </a:r>
              <a:r>
                <a:rPr lang="en-AU" b="1" dirty="0">
                  <a:solidFill>
                    <a:srgbClr val="FFFF00"/>
                  </a:solidFill>
                  <a:latin typeface="Century Gothic" panose="020B0502020202020204" pitchFamily="34" charset="0"/>
                </a:rPr>
                <a:t>right to enjoy the child’s Aboriginal and/or Torres Strait Islander culture</a:t>
              </a:r>
              <a:r>
                <a:rPr lang="en-AU" b="1" dirty="0">
                  <a:solidFill>
                    <a:schemeClr val="bg1"/>
                  </a:solidFill>
                  <a:latin typeface="Century Gothic" panose="020B0502020202020204" pitchFamily="34" charset="0"/>
                </a:rPr>
                <a:t>, by having the support, opportunity and encouragement necessary; </a:t>
              </a:r>
            </a:p>
          </p:txBody>
        </p:sp>
      </p:grpSp>
      <p:sp>
        <p:nvSpPr>
          <p:cNvPr id="15" name="TextBox 14">
            <a:extLst>
              <a:ext uri="{FF2B5EF4-FFF2-40B4-BE49-F238E27FC236}">
                <a16:creationId xmlns:a16="http://schemas.microsoft.com/office/drawing/2014/main" id="{C0FF501B-C33B-CE0E-5DEF-CD0DEBF146D7}"/>
              </a:ext>
            </a:extLst>
          </p:cNvPr>
          <p:cNvSpPr txBox="1"/>
          <p:nvPr/>
        </p:nvSpPr>
        <p:spPr>
          <a:xfrm>
            <a:off x="2712442" y="4996211"/>
            <a:ext cx="6399229" cy="646331"/>
          </a:xfrm>
          <a:prstGeom prst="rect">
            <a:avLst/>
          </a:prstGeom>
          <a:noFill/>
        </p:spPr>
        <p:txBody>
          <a:bodyPr wrap="square" rtlCol="0">
            <a:spAutoFit/>
          </a:bodyPr>
          <a:lstStyle/>
          <a:p>
            <a:pPr algn="ctr"/>
            <a:r>
              <a:rPr lang="en-AU" b="1" dirty="0">
                <a:solidFill>
                  <a:schemeClr val="bg1"/>
                </a:solidFill>
                <a:latin typeface="Century Gothic" panose="020B0502020202020204" pitchFamily="34" charset="0"/>
              </a:rPr>
              <a:t>And the </a:t>
            </a:r>
            <a:r>
              <a:rPr lang="en-AU" b="1" dirty="0">
                <a:solidFill>
                  <a:srgbClr val="FFFF00"/>
                </a:solidFill>
                <a:latin typeface="Century Gothic" panose="020B0502020202020204" pitchFamily="34" charset="0"/>
              </a:rPr>
              <a:t>likely impact </a:t>
            </a:r>
            <a:r>
              <a:rPr lang="en-AU" b="1" dirty="0">
                <a:solidFill>
                  <a:schemeClr val="bg1"/>
                </a:solidFill>
                <a:latin typeface="Century Gothic" panose="020B0502020202020204" pitchFamily="34" charset="0"/>
              </a:rPr>
              <a:t>any proposed parenting order </a:t>
            </a:r>
          </a:p>
          <a:p>
            <a:pPr algn="ctr"/>
            <a:r>
              <a:rPr lang="en-AU" b="1" dirty="0">
                <a:solidFill>
                  <a:schemeClr val="bg1"/>
                </a:solidFill>
                <a:latin typeface="Century Gothic" panose="020B0502020202020204" pitchFamily="34" charset="0"/>
              </a:rPr>
              <a:t>will have </a:t>
            </a:r>
            <a:r>
              <a:rPr lang="en-AU" b="1" dirty="0">
                <a:solidFill>
                  <a:srgbClr val="FFFF00"/>
                </a:solidFill>
                <a:latin typeface="Century Gothic" panose="020B0502020202020204" pitchFamily="34" charset="0"/>
              </a:rPr>
              <a:t>on that right</a:t>
            </a:r>
          </a:p>
        </p:txBody>
      </p:sp>
      <p:sp>
        <p:nvSpPr>
          <p:cNvPr id="16" name="Content Placeholder 2">
            <a:extLst>
              <a:ext uri="{FF2B5EF4-FFF2-40B4-BE49-F238E27FC236}">
                <a16:creationId xmlns:a16="http://schemas.microsoft.com/office/drawing/2014/main" id="{816522DB-18E2-4772-271F-AF748C8C782A}"/>
              </a:ext>
            </a:extLst>
          </p:cNvPr>
          <p:cNvSpPr txBox="1">
            <a:spLocks/>
          </p:cNvSpPr>
          <p:nvPr/>
        </p:nvSpPr>
        <p:spPr>
          <a:xfrm>
            <a:off x="409304" y="5252389"/>
            <a:ext cx="12121344" cy="53408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85000"/>
                    <a:lumOff val="15000"/>
                  </a:schemeClr>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85000"/>
                    <a:lumOff val="15000"/>
                  </a:schemeClr>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85000"/>
                    <a:lumOff val="15000"/>
                  </a:schemeClr>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85000"/>
                    <a:lumOff val="15000"/>
                  </a:schemeClr>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AU" sz="2800" b="1" dirty="0">
              <a:solidFill>
                <a:schemeClr val="tx1"/>
              </a:solidFill>
            </a:endParaRPr>
          </a:p>
        </p:txBody>
      </p:sp>
      <p:sp>
        <p:nvSpPr>
          <p:cNvPr id="17" name="Title 1">
            <a:extLst>
              <a:ext uri="{FF2B5EF4-FFF2-40B4-BE49-F238E27FC236}">
                <a16:creationId xmlns:a16="http://schemas.microsoft.com/office/drawing/2014/main" id="{C277169E-9A44-C2F9-6854-F9BEA50EAF57}"/>
              </a:ext>
            </a:extLst>
          </p:cNvPr>
          <p:cNvSpPr txBox="1">
            <a:spLocks/>
          </p:cNvSpPr>
          <p:nvPr/>
        </p:nvSpPr>
        <p:spPr>
          <a:xfrm>
            <a:off x="440255" y="-87631"/>
            <a:ext cx="1205944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AU" sz="4000" b="1" dirty="0">
                <a:solidFill>
                  <a:srgbClr val="8E62A0"/>
                </a:solidFill>
              </a:rPr>
              <a:t>Best Interests – Additional considerations right to enjoy Aboriginal or Torres Strait Islander culture </a:t>
            </a:r>
          </a:p>
        </p:txBody>
      </p:sp>
      <p:sp>
        <p:nvSpPr>
          <p:cNvPr id="21" name="Hexagon 4">
            <a:extLst>
              <a:ext uri="{FF2B5EF4-FFF2-40B4-BE49-F238E27FC236}">
                <a16:creationId xmlns:a16="http://schemas.microsoft.com/office/drawing/2014/main" id="{A61F99E2-2514-0AC2-2F40-7D3412ABC37F}"/>
              </a:ext>
            </a:extLst>
          </p:cNvPr>
          <p:cNvSpPr txBox="1"/>
          <p:nvPr/>
        </p:nvSpPr>
        <p:spPr>
          <a:xfrm>
            <a:off x="5093110" y="3072547"/>
            <a:ext cx="2231922" cy="1428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1400" b="1" dirty="0">
                <a:latin typeface="Century Gothic" panose="020B0502020202020204" pitchFamily="34" charset="0"/>
              </a:rPr>
              <a:t>t</a:t>
            </a:r>
            <a:r>
              <a:rPr lang="en-AU" sz="1400" b="1" kern="1200" dirty="0">
                <a:latin typeface="Century Gothic" panose="020B0502020202020204" pitchFamily="34" charset="0"/>
              </a:rPr>
              <a:t>o </a:t>
            </a:r>
            <a:r>
              <a:rPr lang="en-AU" sz="1400" b="1" kern="1200" dirty="0">
                <a:solidFill>
                  <a:srgbClr val="FFFF00"/>
                </a:solidFill>
                <a:latin typeface="Century Gothic" panose="020B0502020202020204" pitchFamily="34" charset="0"/>
              </a:rPr>
              <a:t>connect with and maintain their connection</a:t>
            </a:r>
            <a:r>
              <a:rPr lang="en-AU" sz="1400" b="1" kern="1200" dirty="0">
                <a:latin typeface="Century Gothic" panose="020B0502020202020204" pitchFamily="34" charset="0"/>
              </a:rPr>
              <a:t> with members of their family and with their community culture, country and language</a:t>
            </a:r>
          </a:p>
        </p:txBody>
      </p:sp>
      <p:sp>
        <p:nvSpPr>
          <p:cNvPr id="5" name="Oval 4">
            <a:extLst>
              <a:ext uri="{FF2B5EF4-FFF2-40B4-BE49-F238E27FC236}">
                <a16:creationId xmlns:a16="http://schemas.microsoft.com/office/drawing/2014/main" id="{D84707C6-DF07-3CD2-E056-820FC0BF9183}"/>
              </a:ext>
            </a:extLst>
          </p:cNvPr>
          <p:cNvSpPr/>
          <p:nvPr/>
        </p:nvSpPr>
        <p:spPr>
          <a:xfrm>
            <a:off x="7985757" y="2554815"/>
            <a:ext cx="3464487" cy="2290402"/>
          </a:xfrm>
          <a:prstGeom prst="ellipse">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A179B9"/>
              </a:solidFill>
            </a:endParaRPr>
          </a:p>
        </p:txBody>
      </p:sp>
      <p:sp>
        <p:nvSpPr>
          <p:cNvPr id="24" name="Hexagon 4">
            <a:extLst>
              <a:ext uri="{FF2B5EF4-FFF2-40B4-BE49-F238E27FC236}">
                <a16:creationId xmlns:a16="http://schemas.microsoft.com/office/drawing/2014/main" id="{CE9168B4-989B-9DB3-2D4F-FBD4EDF554BA}"/>
              </a:ext>
            </a:extLst>
          </p:cNvPr>
          <p:cNvSpPr txBox="1"/>
          <p:nvPr/>
        </p:nvSpPr>
        <p:spPr>
          <a:xfrm>
            <a:off x="8469303" y="3072547"/>
            <a:ext cx="2497394" cy="14287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AU" sz="1400" b="1" dirty="0">
                <a:latin typeface="Century Gothic" panose="020B0502020202020204" pitchFamily="34" charset="0"/>
              </a:rPr>
              <a:t>to </a:t>
            </a:r>
            <a:r>
              <a:rPr lang="en-AU" sz="1400" b="1" dirty="0">
                <a:solidFill>
                  <a:srgbClr val="FFFF00"/>
                </a:solidFill>
                <a:latin typeface="Century Gothic" panose="020B0502020202020204" pitchFamily="34" charset="0"/>
              </a:rPr>
              <a:t>develop a positive appreciation</a:t>
            </a:r>
            <a:r>
              <a:rPr lang="en-AU" sz="1400" b="1" dirty="0">
                <a:latin typeface="Century Gothic" panose="020B0502020202020204" pitchFamily="34" charset="0"/>
              </a:rPr>
              <a:t> of that culture</a:t>
            </a:r>
            <a:endParaRPr lang="en-AU" sz="1400" b="1" kern="1200" dirty="0">
              <a:latin typeface="Century Gothic" panose="020B0502020202020204" pitchFamily="34" charset="0"/>
            </a:endParaRPr>
          </a:p>
        </p:txBody>
      </p:sp>
    </p:spTree>
    <p:extLst>
      <p:ext uri="{BB962C8B-B14F-4D97-AF65-F5344CB8AC3E}">
        <p14:creationId xmlns:p14="http://schemas.microsoft.com/office/powerpoint/2010/main" val="3272909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9C060D6-E3F8-0A7C-5D1B-14B75291F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560" y="112080"/>
            <a:ext cx="7013542" cy="6890992"/>
          </a:xfrm>
          <a:prstGeom prst="rect">
            <a:avLst/>
          </a:prstGeom>
        </p:spPr>
      </p:pic>
      <p:pic>
        <p:nvPicPr>
          <p:cNvPr id="3" name="Picture 2"/>
          <p:cNvPicPr>
            <a:picLocks noChangeAspect="1"/>
          </p:cNvPicPr>
          <p:nvPr/>
        </p:nvPicPr>
        <p:blipFill>
          <a:blip r:embed="rId4"/>
          <a:stretch>
            <a:fillRect/>
          </a:stretch>
        </p:blipFill>
        <p:spPr>
          <a:xfrm>
            <a:off x="0" y="6025415"/>
            <a:ext cx="12192000" cy="832585"/>
          </a:xfrm>
          <a:prstGeom prst="rect">
            <a:avLst/>
          </a:prstGeom>
        </p:spPr>
      </p:pic>
      <p:sp>
        <p:nvSpPr>
          <p:cNvPr id="2" name="Content Placeholder 2">
            <a:extLst>
              <a:ext uri="{FF2B5EF4-FFF2-40B4-BE49-F238E27FC236}">
                <a16:creationId xmlns:a16="http://schemas.microsoft.com/office/drawing/2014/main" id="{F02F9B54-2FA1-7118-31C9-F73277EBBF5D}"/>
              </a:ext>
            </a:extLst>
          </p:cNvPr>
          <p:cNvSpPr>
            <a:spLocks/>
          </p:cNvSpPr>
          <p:nvPr/>
        </p:nvSpPr>
        <p:spPr>
          <a:xfrm>
            <a:off x="4100660" y="773938"/>
            <a:ext cx="4135001" cy="631597"/>
          </a:xfrm>
          <a:prstGeom prst="rect">
            <a:avLst/>
          </a:prstGeom>
        </p:spPr>
        <p:txBody>
          <a:bodyPr>
            <a:normAutofit fontScale="77500" lnSpcReduction="20000"/>
          </a:bodyPr>
          <a:lstStyle/>
          <a:p>
            <a:pPr defTabSz="457200">
              <a:spcAft>
                <a:spcPts val="600"/>
              </a:spcAft>
            </a:pPr>
            <a:endParaRPr lang="en-AU" sz="900" kern="1200" dirty="0">
              <a:solidFill>
                <a:schemeClr val="tx1"/>
              </a:solidFill>
              <a:latin typeface="+mn-lt"/>
              <a:ea typeface="+mn-ea"/>
              <a:cs typeface="+mn-cs"/>
            </a:endParaRPr>
          </a:p>
          <a:p>
            <a:pPr defTabSz="457200">
              <a:spcAft>
                <a:spcPts val="600"/>
              </a:spcAft>
            </a:pPr>
            <a:r>
              <a:rPr lang="en-US" sz="3000" b="1" kern="1200" dirty="0">
                <a:ln w="0"/>
                <a:solidFill>
                  <a:srgbClr val="E7E6E6">
                    <a:lumMod val="25000"/>
                  </a:srgbClr>
                </a:solidFill>
                <a:latin typeface="Century Gothic" panose="020B0502020202020204" pitchFamily="34" charset="0"/>
              </a:rPr>
              <a:t>Best interests of child/ren</a:t>
            </a:r>
            <a:endParaRPr lang="en-AU" sz="3000" b="1" kern="1200" dirty="0">
              <a:ln w="0"/>
              <a:solidFill>
                <a:srgbClr val="E7E6E6">
                  <a:lumMod val="25000"/>
                </a:srgbClr>
              </a:solidFill>
              <a:latin typeface="Century Gothic" panose="020B0502020202020204" pitchFamily="34" charset="0"/>
            </a:endParaRPr>
          </a:p>
          <a:p>
            <a:pPr>
              <a:spcAft>
                <a:spcPts val="600"/>
              </a:spcAft>
            </a:pPr>
            <a:endParaRPr lang="en-AU" dirty="0"/>
          </a:p>
        </p:txBody>
      </p:sp>
      <p:sp>
        <p:nvSpPr>
          <p:cNvPr id="8" name="Rounded Rectangle 11">
            <a:extLst>
              <a:ext uri="{FF2B5EF4-FFF2-40B4-BE49-F238E27FC236}">
                <a16:creationId xmlns:a16="http://schemas.microsoft.com/office/drawing/2014/main" id="{DB22D320-CBA2-4D37-DEBB-2CE1DDDB6159}"/>
              </a:ext>
            </a:extLst>
          </p:cNvPr>
          <p:cNvSpPr/>
          <p:nvPr/>
        </p:nvSpPr>
        <p:spPr>
          <a:xfrm flipH="1">
            <a:off x="4980687" y="1645238"/>
            <a:ext cx="1706879" cy="721242"/>
          </a:xfrm>
          <a:prstGeom prst="roundRect">
            <a:avLst/>
          </a:prstGeom>
          <a:solidFill>
            <a:srgbClr val="C1A7D1">
              <a:alpha val="71000"/>
            </a:srgb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eaLnBrk="0" fontAlgn="base" hangingPunct="0">
              <a:spcBef>
                <a:spcPct val="0"/>
              </a:spcBef>
              <a:spcAft>
                <a:spcPts val="600"/>
              </a:spcAft>
            </a:pPr>
            <a:r>
              <a:rPr lang="en-AU" sz="1600" b="1" kern="1200" dirty="0">
                <a:solidFill>
                  <a:schemeClr val="tx1"/>
                </a:solidFill>
                <a:latin typeface="Century Gothic" panose="020B0502020202020204" pitchFamily="34" charset="0"/>
                <a:ea typeface="+mn-ea"/>
                <a:cs typeface="+mn-cs"/>
              </a:rPr>
              <a:t>Major </a:t>
            </a:r>
            <a:r>
              <a:rPr lang="en-AU" sz="1600" b="1" dirty="0">
                <a:solidFill>
                  <a:schemeClr val="tx1"/>
                </a:solidFill>
                <a:latin typeface="Century Gothic" panose="020B0502020202020204" pitchFamily="34" charset="0"/>
              </a:rPr>
              <a:t>long-term</a:t>
            </a:r>
            <a:r>
              <a:rPr lang="en-AU" sz="1600" b="1" kern="1200" dirty="0">
                <a:solidFill>
                  <a:schemeClr val="tx1"/>
                </a:solidFill>
                <a:latin typeface="Century Gothic" panose="020B0502020202020204" pitchFamily="34" charset="0"/>
                <a:ea typeface="+mn-ea"/>
                <a:cs typeface="+mn-cs"/>
              </a:rPr>
              <a:t> decisions</a:t>
            </a:r>
            <a:endParaRPr lang="en-AU" sz="1600" b="1" dirty="0">
              <a:solidFill>
                <a:schemeClr val="tx1"/>
              </a:solidFill>
              <a:latin typeface="Century Gothic" panose="020B0502020202020204" pitchFamily="34" charset="0"/>
            </a:endParaRPr>
          </a:p>
        </p:txBody>
      </p:sp>
      <p:sp>
        <p:nvSpPr>
          <p:cNvPr id="9" name="Title 1">
            <a:extLst>
              <a:ext uri="{FF2B5EF4-FFF2-40B4-BE49-F238E27FC236}">
                <a16:creationId xmlns:a16="http://schemas.microsoft.com/office/drawing/2014/main" id="{687BEB11-D5C0-3139-588E-3495FC91708E}"/>
              </a:ext>
            </a:extLst>
          </p:cNvPr>
          <p:cNvSpPr>
            <a:spLocks noGrp="1"/>
          </p:cNvSpPr>
          <p:nvPr>
            <p:ph type="title"/>
          </p:nvPr>
        </p:nvSpPr>
        <p:spPr>
          <a:xfrm>
            <a:off x="487836" y="-232709"/>
            <a:ext cx="10515600" cy="1325563"/>
          </a:xfrm>
        </p:spPr>
        <p:txBody>
          <a:bodyPr>
            <a:normAutofit/>
          </a:bodyPr>
          <a:lstStyle/>
          <a:p>
            <a:pPr algn="ctr"/>
            <a:r>
              <a:rPr lang="en-AU" sz="4000" b="1" dirty="0">
                <a:solidFill>
                  <a:srgbClr val="8E62A0"/>
                </a:solidFill>
              </a:rPr>
              <a:t>Parental responsibility</a:t>
            </a:r>
          </a:p>
        </p:txBody>
      </p:sp>
      <p:sp>
        <p:nvSpPr>
          <p:cNvPr id="11" name="TextBox 10">
            <a:extLst>
              <a:ext uri="{FF2B5EF4-FFF2-40B4-BE49-F238E27FC236}">
                <a16:creationId xmlns:a16="http://schemas.microsoft.com/office/drawing/2014/main" id="{E501AC30-39DB-C1DF-9CF3-E401D0124F0B}"/>
              </a:ext>
            </a:extLst>
          </p:cNvPr>
          <p:cNvSpPr txBox="1"/>
          <p:nvPr/>
        </p:nvSpPr>
        <p:spPr>
          <a:xfrm>
            <a:off x="6123990" y="2899495"/>
            <a:ext cx="5440836" cy="2146037"/>
          </a:xfrm>
          <a:prstGeom prst="rect">
            <a:avLst/>
          </a:prstGeom>
          <a:noFill/>
        </p:spPr>
        <p:txBody>
          <a:bodyPr wrap="square">
            <a:spAutoFit/>
          </a:bodyPr>
          <a:lstStyle/>
          <a:p>
            <a:pPr>
              <a:lnSpc>
                <a:spcPct val="120000"/>
              </a:lnSpc>
              <a:spcAft>
                <a:spcPts val="600"/>
              </a:spcAft>
            </a:pPr>
            <a:r>
              <a:rPr lang="en-AU" sz="1600" b="1" dirty="0">
                <a:solidFill>
                  <a:srgbClr val="8E62A0"/>
                </a:solidFill>
                <a:latin typeface="Arial" panose="020B0604020202020204" pitchFamily="34" charset="0"/>
                <a:ea typeface="Arial" panose="020B0604020202020204" pitchFamily="34" charset="0"/>
                <a:cs typeface="Arial" panose="020B0604020202020204" pitchFamily="34" charset="0"/>
              </a:rPr>
              <a:t>Guidance on Joint Decision Making</a:t>
            </a:r>
          </a:p>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P</a:t>
            </a:r>
            <a:r>
              <a:rPr lang="en-AU" sz="1400" dirty="0">
                <a:effectLst/>
                <a:latin typeface="Arial" panose="020B0604020202020204" pitchFamily="34" charset="0"/>
                <a:ea typeface="Arial" panose="020B0604020202020204" pitchFamily="34" charset="0"/>
                <a:cs typeface="Arial" panose="020B0604020202020204" pitchFamily="34" charset="0"/>
              </a:rPr>
              <a:t>arents </a:t>
            </a:r>
            <a:r>
              <a:rPr lang="en-AU" sz="1400" b="1" dirty="0">
                <a:effectLst/>
                <a:latin typeface="Arial" panose="020B0604020202020204" pitchFamily="34" charset="0"/>
                <a:ea typeface="Arial" panose="020B0604020202020204" pitchFamily="34" charset="0"/>
                <a:cs typeface="Arial" panose="020B0604020202020204" pitchFamily="34" charset="0"/>
              </a:rPr>
              <a:t>should consult each other about major long-term decisions </a:t>
            </a:r>
            <a:r>
              <a:rPr lang="en-AU" sz="1400" dirty="0">
                <a:effectLst/>
                <a:latin typeface="Arial" panose="020B0604020202020204" pitchFamily="34" charset="0"/>
                <a:ea typeface="Arial" panose="020B0604020202020204" pitchFamily="34" charset="0"/>
                <a:cs typeface="Arial" panose="020B0604020202020204" pitchFamily="34" charset="0"/>
              </a:rPr>
              <a:t>in relation to the child (for example healthcare, education and religion) </a:t>
            </a:r>
          </a:p>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Parents should </a:t>
            </a:r>
            <a:r>
              <a:rPr lang="en-AU" sz="1400" dirty="0">
                <a:effectLst/>
                <a:latin typeface="Arial" panose="020B0604020202020204" pitchFamily="34" charset="0"/>
                <a:ea typeface="Arial" panose="020B0604020202020204" pitchFamily="34" charset="0"/>
                <a:cs typeface="Arial" panose="020B0604020202020204" pitchFamily="34" charset="0"/>
              </a:rPr>
              <a:t>make decisions based on the </a:t>
            </a:r>
            <a:r>
              <a:rPr lang="en-AU" sz="1400" b="1" dirty="0">
                <a:effectLst/>
                <a:latin typeface="Arial" panose="020B0604020202020204" pitchFamily="34" charset="0"/>
                <a:ea typeface="Arial" panose="020B0604020202020204" pitchFamily="34" charset="0"/>
                <a:cs typeface="Arial" panose="020B0604020202020204" pitchFamily="34" charset="0"/>
              </a:rPr>
              <a:t>best interests</a:t>
            </a:r>
            <a:r>
              <a:rPr lang="en-AU" sz="1400" dirty="0">
                <a:effectLst/>
                <a:latin typeface="Arial" panose="020B0604020202020204" pitchFamily="34" charset="0"/>
                <a:ea typeface="Arial" panose="020B0604020202020204" pitchFamily="34" charset="0"/>
                <a:cs typeface="Arial" panose="020B0604020202020204" pitchFamily="34" charset="0"/>
              </a:rPr>
              <a:t> of the child.  </a:t>
            </a:r>
          </a:p>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Parents </a:t>
            </a:r>
            <a:r>
              <a:rPr lang="en-AU" sz="1400" b="1" u="sng" dirty="0">
                <a:latin typeface="Arial" panose="020B0604020202020204" pitchFamily="34" charset="0"/>
                <a:ea typeface="Arial" panose="020B0604020202020204" pitchFamily="34" charset="0"/>
                <a:cs typeface="Arial" panose="020B0604020202020204" pitchFamily="34" charset="0"/>
              </a:rPr>
              <a:t>do not</a:t>
            </a:r>
            <a:r>
              <a:rPr lang="en-AU" sz="1400" b="1" dirty="0">
                <a:latin typeface="Arial" panose="020B0604020202020204" pitchFamily="34" charset="0"/>
                <a:ea typeface="Arial" panose="020B0604020202020204" pitchFamily="34" charset="0"/>
                <a:cs typeface="Arial" panose="020B0604020202020204" pitchFamily="34" charset="0"/>
              </a:rPr>
              <a:t> </a:t>
            </a:r>
            <a:r>
              <a:rPr lang="en-AU" sz="1400" dirty="0">
                <a:latin typeface="Arial" panose="020B0604020202020204" pitchFamily="34" charset="0"/>
                <a:ea typeface="Arial" panose="020B0604020202020204" pitchFamily="34" charset="0"/>
                <a:cs typeface="Arial" panose="020B0604020202020204" pitchFamily="34" charset="0"/>
              </a:rPr>
              <a:t>have to consult if it would </a:t>
            </a:r>
            <a:r>
              <a:rPr lang="en-AU" sz="1400" b="1" u="sng" dirty="0">
                <a:latin typeface="Arial" panose="020B0604020202020204" pitchFamily="34" charset="0"/>
                <a:ea typeface="Arial" panose="020B0604020202020204" pitchFamily="34" charset="0"/>
                <a:cs typeface="Arial" panose="020B0604020202020204" pitchFamily="34" charset="0"/>
              </a:rPr>
              <a:t>not be safe </a:t>
            </a:r>
            <a:r>
              <a:rPr lang="en-AU" sz="1400" dirty="0">
                <a:latin typeface="Arial" panose="020B0604020202020204" pitchFamily="34" charset="0"/>
                <a:ea typeface="Arial" panose="020B0604020202020204" pitchFamily="34" charset="0"/>
                <a:cs typeface="Arial" panose="020B0604020202020204" pitchFamily="34" charset="0"/>
              </a:rPr>
              <a:t>to do so</a:t>
            </a:r>
            <a:endParaRPr lang="en-AU" sz="1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7FDEC84E-DBCB-FD2F-49C3-8EE88A4A90B7}"/>
              </a:ext>
            </a:extLst>
          </p:cNvPr>
          <p:cNvSpPr txBox="1"/>
          <p:nvPr/>
        </p:nvSpPr>
        <p:spPr>
          <a:xfrm>
            <a:off x="304800" y="2899495"/>
            <a:ext cx="4868091" cy="1773627"/>
          </a:xfrm>
          <a:prstGeom prst="rect">
            <a:avLst/>
          </a:prstGeom>
          <a:noFill/>
        </p:spPr>
        <p:txBody>
          <a:bodyPr wrap="square">
            <a:spAutoFit/>
          </a:bodyPr>
          <a:lstStyle/>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Can have </a:t>
            </a:r>
            <a:r>
              <a:rPr lang="en-AU" sz="1400" b="1" dirty="0">
                <a:solidFill>
                  <a:srgbClr val="8E62A0"/>
                </a:solidFill>
                <a:latin typeface="Arial" panose="020B0604020202020204" pitchFamily="34" charset="0"/>
                <a:ea typeface="Arial" panose="020B0604020202020204" pitchFamily="34" charset="0"/>
                <a:cs typeface="Arial" panose="020B0604020202020204" pitchFamily="34" charset="0"/>
              </a:rPr>
              <a:t>joint parental responsibility </a:t>
            </a:r>
            <a:r>
              <a:rPr lang="en-AU" sz="1400" dirty="0">
                <a:latin typeface="Arial" panose="020B0604020202020204" pitchFamily="34" charset="0"/>
                <a:ea typeface="Arial" panose="020B0604020202020204" pitchFamily="34" charset="0"/>
                <a:cs typeface="Arial" panose="020B0604020202020204" pitchFamily="34" charset="0"/>
              </a:rPr>
              <a:t>or </a:t>
            </a:r>
            <a:r>
              <a:rPr lang="en-AU" sz="1400" b="1" dirty="0">
                <a:solidFill>
                  <a:srgbClr val="8E62A0"/>
                </a:solidFill>
                <a:latin typeface="Arial" panose="020B0604020202020204" pitchFamily="34" charset="0"/>
                <a:ea typeface="Arial" panose="020B0604020202020204" pitchFamily="34" charset="0"/>
                <a:cs typeface="Arial" panose="020B0604020202020204" pitchFamily="34" charset="0"/>
              </a:rPr>
              <a:t>sole parental responsibility</a:t>
            </a:r>
            <a:r>
              <a:rPr lang="en-AU" sz="1400" dirty="0">
                <a:latin typeface="Arial" panose="020B0604020202020204" pitchFamily="34" charset="0"/>
                <a:ea typeface="Arial" panose="020B0604020202020204" pitchFamily="34" charset="0"/>
                <a:cs typeface="Arial" panose="020B0604020202020204" pitchFamily="34" charset="0"/>
              </a:rPr>
              <a:t> for all or some major long-term decisions (for example healthcare, education, religion).</a:t>
            </a:r>
          </a:p>
          <a:p>
            <a:pPr marL="285750" indent="-285750">
              <a:lnSpc>
                <a:spcPct val="120000"/>
              </a:lnSpc>
              <a:spcAft>
                <a:spcPts val="600"/>
              </a:spcAft>
              <a:buFont typeface="Arial" panose="020B0604020202020204" pitchFamily="34" charset="0"/>
              <a:buChar char="•"/>
            </a:pPr>
            <a:r>
              <a:rPr lang="en-AU" sz="1400" dirty="0">
                <a:latin typeface="Arial" panose="020B0604020202020204" pitchFamily="34" charset="0"/>
                <a:ea typeface="Arial" panose="020B0604020202020204" pitchFamily="34" charset="0"/>
                <a:cs typeface="Arial" panose="020B0604020202020204" pitchFamily="34" charset="0"/>
              </a:rPr>
              <a:t>Parents can agree to have joint parental responsibility – formalised in a Parenting Plan or in Consent Orders</a:t>
            </a:r>
          </a:p>
          <a:p>
            <a:pPr marL="285750" indent="-285750">
              <a:lnSpc>
                <a:spcPct val="120000"/>
              </a:lnSpc>
              <a:spcAft>
                <a:spcPts val="600"/>
              </a:spcAft>
              <a:buFont typeface="Arial" panose="020B0604020202020204" pitchFamily="34" charset="0"/>
              <a:buChar char="•"/>
            </a:pPr>
            <a:endParaRPr lang="en-AU" sz="1400" dirty="0">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8461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1898</Words>
  <Application>Microsoft Office PowerPoint</Application>
  <PresentationFormat>Widescreen</PresentationFormat>
  <Paragraphs>268</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Century Gothic</vt:lpstr>
      <vt:lpstr>Symbol</vt:lpstr>
      <vt:lpstr>Times New Roman</vt:lpstr>
      <vt:lpstr>Wingdings</vt:lpstr>
      <vt:lpstr>Office Theme</vt:lpstr>
      <vt:lpstr>Acknowledgement of Country</vt:lpstr>
      <vt:lpstr>PowerPoint Presentation</vt:lpstr>
      <vt:lpstr>Disclaimer</vt:lpstr>
      <vt:lpstr>PowerPoint Presentation</vt:lpstr>
      <vt:lpstr>PowerPoint Presentation</vt:lpstr>
      <vt:lpstr>PowerPoint Presentation</vt:lpstr>
      <vt:lpstr>PowerPoint Presentation</vt:lpstr>
      <vt:lpstr>PowerPoint Presentation</vt:lpstr>
      <vt:lpstr>Parental responsibility</vt:lpstr>
      <vt:lpstr>Parenting Arrangements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Gippsland Community Legal Service</vt:lpstr>
      <vt:lpstr>PowerPoint Presentation</vt:lpstr>
      <vt:lpstr>PowerPoint Presentation</vt:lpstr>
      <vt:lpstr>PowerPoint Presentation</vt:lpstr>
    </vt:vector>
  </TitlesOfParts>
  <Company>Anglicare Victoria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Roennfeldt</dc:creator>
  <cp:lastModifiedBy>Sandra Roennfeldt</cp:lastModifiedBy>
  <cp:revision>21</cp:revision>
  <cp:lastPrinted>2024-07-16T00:24:47Z</cp:lastPrinted>
  <dcterms:created xsi:type="dcterms:W3CDTF">2023-07-25T06:16:03Z</dcterms:created>
  <dcterms:modified xsi:type="dcterms:W3CDTF">2024-07-16T05:35:18Z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1e7fe9-c75c-4a6b-871a-5341c515932b_Enabled">
    <vt:lpwstr>true</vt:lpwstr>
  </property>
  <property fmtid="{D5CDD505-2E9C-101B-9397-08002B2CF9AE}" pid="3" name="MSIP_Label_0e1e7fe9-c75c-4a6b-871a-5341c515932b_SetDate">
    <vt:lpwstr>2024-07-04T05:05:49Z</vt:lpwstr>
  </property>
  <property fmtid="{D5CDD505-2E9C-101B-9397-08002B2CF9AE}" pid="4" name="MSIP_Label_0e1e7fe9-c75c-4a6b-871a-5341c515932b_Method">
    <vt:lpwstr>Privileged</vt:lpwstr>
  </property>
  <property fmtid="{D5CDD505-2E9C-101B-9397-08002B2CF9AE}" pid="5" name="MSIP_Label_0e1e7fe9-c75c-4a6b-871a-5341c515932b_Name">
    <vt:lpwstr>OFFICIAL</vt:lpwstr>
  </property>
  <property fmtid="{D5CDD505-2E9C-101B-9397-08002B2CF9AE}" pid="6" name="MSIP_Label_0e1e7fe9-c75c-4a6b-871a-5341c515932b_SiteId">
    <vt:lpwstr>f948b5e3-ff6a-45ac-ac16-1ba0ed546db7</vt:lpwstr>
  </property>
  <property fmtid="{D5CDD505-2E9C-101B-9397-08002B2CF9AE}" pid="7" name="MSIP_Label_0e1e7fe9-c75c-4a6b-871a-5341c515932b_ActionId">
    <vt:lpwstr>e8765661-49e1-467d-8b5e-cb19ac4911aa</vt:lpwstr>
  </property>
  <property fmtid="{D5CDD505-2E9C-101B-9397-08002B2CF9AE}" pid="8" name="MSIP_Label_0e1e7fe9-c75c-4a6b-871a-5341c515932b_ContentBits">
    <vt:lpwstr>0</vt:lpwstr>
  </property>
</Properties>
</file>