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286" r:id="rId6"/>
    <p:sldId id="280" r:id="rId7"/>
    <p:sldId id="288" r:id="rId8"/>
    <p:sldId id="373" r:id="rId9"/>
    <p:sldId id="374" r:id="rId10"/>
    <p:sldId id="375" r:id="rId11"/>
    <p:sldId id="376" r:id="rId12"/>
    <p:sldId id="269" r:id="rId13"/>
    <p:sldId id="379" r:id="rId14"/>
    <p:sldId id="378" r:id="rId15"/>
    <p:sldId id="383" r:id="rId16"/>
    <p:sldId id="380" r:id="rId17"/>
    <p:sldId id="386" r:id="rId18"/>
    <p:sldId id="385" r:id="rId19"/>
    <p:sldId id="387" r:id="rId20"/>
    <p:sldId id="384" r:id="rId21"/>
    <p:sldId id="390" r:id="rId22"/>
    <p:sldId id="388" r:id="rId23"/>
    <p:sldId id="389" r:id="rId24"/>
    <p:sldId id="381" r:id="rId25"/>
    <p:sldId id="382" r:id="rId26"/>
    <p:sldId id="369" r:id="rId27"/>
    <p:sldId id="370" r:id="rId28"/>
    <p:sldId id="371" r:id="rId29"/>
    <p:sldId id="363"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Galvin" initials="LG" lastIdx="10" clrIdx="0">
    <p:extLst>
      <p:ext uri="{19B8F6BF-5375-455C-9EA6-DF929625EA0E}">
        <p15:presenceInfo xmlns:p15="http://schemas.microsoft.com/office/powerpoint/2012/main" userId="S-1-5-21-1042515540-913813801-760697194-4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4C84D-8EB6-42E7-81E3-4D7C1AE20197}" v="2" dt="2024-07-16T05:00:15.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103" d="100"/>
          <a:sy n="103" d="100"/>
        </p:scale>
        <p:origin x="10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B5AA5-735A-49F3-9052-B6B635B0A1F1}"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64DB521-7194-4977-815F-80BC0D6FBDEF}">
      <dgm:prSet custT="1"/>
      <dgm:spPr>
        <a:solidFill>
          <a:schemeClr val="accent2"/>
        </a:solidFill>
        <a:ln>
          <a:noFill/>
        </a:ln>
      </dgm:spPr>
      <dgm:t>
        <a:bodyPr/>
        <a:lstStyle/>
        <a:p>
          <a:endParaRPr lang="en-US" sz="2800">
            <a:latin typeface="CasinoHand" panose="00000506040000020003" pitchFamily="2" charset="0"/>
          </a:endParaRPr>
        </a:p>
      </dgm:t>
    </dgm:pt>
    <dgm:pt modelId="{BE7F2AA5-76E4-4F34-BB63-51B0663287D5}" type="parTrans" cxnId="{2372EAE4-ABCF-4DBD-B11F-75AF69EC333D}">
      <dgm:prSet/>
      <dgm:spPr/>
      <dgm:t>
        <a:bodyPr/>
        <a:lstStyle/>
        <a:p>
          <a:endParaRPr lang="en-US">
            <a:latin typeface="Century Gothic" panose="020B0502020202020204" pitchFamily="34" charset="0"/>
          </a:endParaRPr>
        </a:p>
      </dgm:t>
    </dgm:pt>
    <dgm:pt modelId="{E715095C-E5FA-46C3-AB47-9C25F0132CC2}" type="sibTrans" cxnId="{2372EAE4-ABCF-4DBD-B11F-75AF69EC333D}">
      <dgm:prSet/>
      <dgm:spPr/>
      <dgm:t>
        <a:bodyPr/>
        <a:lstStyle/>
        <a:p>
          <a:endParaRPr lang="en-US">
            <a:latin typeface="Century Gothic" panose="020B0502020202020204" pitchFamily="34" charset="0"/>
          </a:endParaRPr>
        </a:p>
      </dgm:t>
    </dgm:pt>
    <dgm:pt modelId="{9CE919A0-3F8E-43AB-95F5-BCB7E45506AE}">
      <dgm:prSet/>
      <dgm:spPr>
        <a:solidFill>
          <a:schemeClr val="accent2">
            <a:lumMod val="20000"/>
            <a:lumOff val="80000"/>
            <a:alpha val="90000"/>
          </a:schemeClr>
        </a:solidFill>
        <a:ln>
          <a:noFill/>
        </a:ln>
      </dgm:spPr>
      <dgm:t>
        <a:bodyPr/>
        <a:lstStyle/>
        <a:p>
          <a:r>
            <a:rPr lang="en-AU">
              <a:latin typeface="Century Gothic" panose="020B0502020202020204" pitchFamily="34" charset="0"/>
            </a:rPr>
            <a:t>1. Legal advice – one off meeting with a lawyer who provides preliminary advice;</a:t>
          </a:r>
        </a:p>
      </dgm:t>
    </dgm:pt>
    <dgm:pt modelId="{F25B5890-285E-48C8-A18C-092672C1A29B}" type="parTrans" cxnId="{97FCDE20-BF6A-43B4-99A1-CB878E99E064}">
      <dgm:prSet/>
      <dgm:spPr/>
      <dgm:t>
        <a:bodyPr/>
        <a:lstStyle/>
        <a:p>
          <a:endParaRPr lang="en-US">
            <a:latin typeface="Century Gothic" panose="020B0502020202020204" pitchFamily="34" charset="0"/>
          </a:endParaRPr>
        </a:p>
      </dgm:t>
    </dgm:pt>
    <dgm:pt modelId="{193D5F17-389D-45F8-82A7-329F345D7288}" type="sibTrans" cxnId="{97FCDE20-BF6A-43B4-99A1-CB878E99E064}">
      <dgm:prSet/>
      <dgm:spPr/>
      <dgm:t>
        <a:bodyPr/>
        <a:lstStyle/>
        <a:p>
          <a:endParaRPr lang="en-US">
            <a:latin typeface="Century Gothic" panose="020B0502020202020204" pitchFamily="34" charset="0"/>
          </a:endParaRPr>
        </a:p>
      </dgm:t>
    </dgm:pt>
    <dgm:pt modelId="{EF57057E-E2E3-4290-BA5D-30A7D3D761AC}">
      <dgm:prSet/>
      <dgm:spPr>
        <a:solidFill>
          <a:schemeClr val="accent2">
            <a:lumMod val="20000"/>
            <a:lumOff val="80000"/>
            <a:alpha val="90000"/>
          </a:schemeClr>
        </a:solidFill>
        <a:ln>
          <a:noFill/>
        </a:ln>
      </dgm:spPr>
      <dgm:t>
        <a:bodyPr/>
        <a:lstStyle/>
        <a:p>
          <a:r>
            <a:rPr lang="en-AU">
              <a:latin typeface="Century Gothic" panose="020B0502020202020204" pitchFamily="34" charset="0"/>
            </a:rPr>
            <a:t>2. Ongoing representation – where </a:t>
          </a:r>
          <a:r>
            <a:rPr lang="en-US">
              <a:latin typeface="Century Gothic" panose="020B0502020202020204" pitchFamily="34" charset="0"/>
            </a:rPr>
            <a:t>a legal file is open, and a lawyer assists with negotiations, court appearances, etc.</a:t>
          </a:r>
        </a:p>
      </dgm:t>
    </dgm:pt>
    <dgm:pt modelId="{7D2DAED0-7739-403B-BAB8-222A09597078}" type="parTrans" cxnId="{FBCE5976-0C39-403B-B942-DA4C2CC7699C}">
      <dgm:prSet/>
      <dgm:spPr/>
      <dgm:t>
        <a:bodyPr/>
        <a:lstStyle/>
        <a:p>
          <a:endParaRPr lang="en-US">
            <a:latin typeface="Century Gothic" panose="020B0502020202020204" pitchFamily="34" charset="0"/>
          </a:endParaRPr>
        </a:p>
      </dgm:t>
    </dgm:pt>
    <dgm:pt modelId="{52BB035F-F075-421A-8BEE-84E86545F4FD}" type="sibTrans" cxnId="{FBCE5976-0C39-403B-B942-DA4C2CC7699C}">
      <dgm:prSet/>
      <dgm:spPr/>
      <dgm:t>
        <a:bodyPr/>
        <a:lstStyle/>
        <a:p>
          <a:endParaRPr lang="en-US">
            <a:latin typeface="Century Gothic" panose="020B0502020202020204" pitchFamily="34" charset="0"/>
          </a:endParaRPr>
        </a:p>
      </dgm:t>
    </dgm:pt>
    <dgm:pt modelId="{39440561-B075-4319-AFC9-80CA06A64B12}">
      <dgm:prSet/>
      <dgm:spPr>
        <a:solidFill>
          <a:schemeClr val="accent2">
            <a:lumMod val="20000"/>
            <a:lumOff val="80000"/>
            <a:alpha val="90000"/>
          </a:schemeClr>
        </a:solidFill>
        <a:ln>
          <a:noFill/>
        </a:ln>
      </dgm:spPr>
      <dgm:t>
        <a:bodyPr/>
        <a:lstStyle/>
        <a:p>
          <a:r>
            <a:rPr lang="en-US">
              <a:latin typeface="Century Gothic" panose="020B0502020202020204" pitchFamily="34" charset="0"/>
            </a:rPr>
            <a:t>3. Non-Legal support – client and court supports, emergency relief, referrals, etc.</a:t>
          </a:r>
        </a:p>
      </dgm:t>
    </dgm:pt>
    <dgm:pt modelId="{B9A7D855-D306-4250-B268-A6761B82FEDF}" type="parTrans" cxnId="{9F4A1C76-2DFE-4162-84FA-2FFC2E3F9AC9}">
      <dgm:prSet/>
      <dgm:spPr/>
      <dgm:t>
        <a:bodyPr/>
        <a:lstStyle/>
        <a:p>
          <a:endParaRPr lang="en-US">
            <a:latin typeface="Century Gothic" panose="020B0502020202020204" pitchFamily="34" charset="0"/>
          </a:endParaRPr>
        </a:p>
      </dgm:t>
    </dgm:pt>
    <dgm:pt modelId="{5C5723F2-192F-4CBC-9C26-63F9E13B934E}" type="sibTrans" cxnId="{9F4A1C76-2DFE-4162-84FA-2FFC2E3F9AC9}">
      <dgm:prSet/>
      <dgm:spPr/>
      <dgm:t>
        <a:bodyPr/>
        <a:lstStyle/>
        <a:p>
          <a:endParaRPr lang="en-US">
            <a:latin typeface="Century Gothic" panose="020B0502020202020204" pitchFamily="34" charset="0"/>
          </a:endParaRPr>
        </a:p>
      </dgm:t>
    </dgm:pt>
    <dgm:pt modelId="{0EBA70F0-3571-4834-B941-E9A78F88D2EB}">
      <dgm:prSet/>
      <dgm:spPr>
        <a:solidFill>
          <a:schemeClr val="tx1"/>
        </a:solidFill>
        <a:ln>
          <a:noFill/>
        </a:ln>
      </dgm:spPr>
      <dgm:t>
        <a:bodyPr/>
        <a:lstStyle/>
        <a:p>
          <a:endParaRPr lang="en-US" u="sng">
            <a:latin typeface="CasinoHand" panose="00000506040000020003" pitchFamily="2" charset="0"/>
          </a:endParaRPr>
        </a:p>
      </dgm:t>
    </dgm:pt>
    <dgm:pt modelId="{257F6372-AB69-49ED-A93D-3B52C6264EAD}" type="parTrans" cxnId="{D5E3842C-587F-41EF-8856-6D5120A84C2D}">
      <dgm:prSet/>
      <dgm:spPr/>
      <dgm:t>
        <a:bodyPr/>
        <a:lstStyle/>
        <a:p>
          <a:endParaRPr lang="en-US">
            <a:latin typeface="Century Gothic" panose="020B0502020202020204" pitchFamily="34" charset="0"/>
          </a:endParaRPr>
        </a:p>
      </dgm:t>
    </dgm:pt>
    <dgm:pt modelId="{039BC2E0-6C54-4C45-B558-60593BF07C8E}" type="sibTrans" cxnId="{D5E3842C-587F-41EF-8856-6D5120A84C2D}">
      <dgm:prSet/>
      <dgm:spPr/>
      <dgm:t>
        <a:bodyPr/>
        <a:lstStyle/>
        <a:p>
          <a:endParaRPr lang="en-US">
            <a:latin typeface="Century Gothic" panose="020B0502020202020204" pitchFamily="34" charset="0"/>
          </a:endParaRPr>
        </a:p>
      </dgm:t>
    </dgm:pt>
    <dgm:pt modelId="{482F8F44-EE65-438A-BB3F-D3FD0774028A}">
      <dgm:prSet/>
      <dgm:spPr>
        <a:solidFill>
          <a:schemeClr val="accent2">
            <a:lumMod val="20000"/>
            <a:lumOff val="80000"/>
            <a:alpha val="90000"/>
          </a:schemeClr>
        </a:solidFill>
        <a:ln>
          <a:noFill/>
        </a:ln>
      </dgm:spPr>
      <dgm:t>
        <a:bodyPr/>
        <a:lstStyle/>
        <a:p>
          <a:r>
            <a:rPr lang="en-AU">
              <a:latin typeface="Century Gothic" panose="020B0502020202020204" pitchFamily="34" charset="0"/>
            </a:rPr>
            <a:t>Merit means that it is a ‘good case’; that is, where the circumstances show that there is good evidence available to advocate for what the client is seeking. </a:t>
          </a:r>
        </a:p>
        <a:p>
          <a:r>
            <a:rPr lang="en-AU">
              <a:latin typeface="Century Gothic" panose="020B0502020202020204" pitchFamily="34" charset="0"/>
            </a:rPr>
            <a:t>At times, it can be difficult to assess whether a case has merit. However, we may still be able to act in these circumstances.</a:t>
          </a:r>
          <a:endParaRPr lang="en-US">
            <a:latin typeface="Century Gothic" panose="020B0502020202020204" pitchFamily="34" charset="0"/>
          </a:endParaRPr>
        </a:p>
      </dgm:t>
    </dgm:pt>
    <dgm:pt modelId="{572EF92C-1109-447A-BFF0-744521DB894D}" type="parTrans" cxnId="{606E3B63-86A8-4CC3-ADD2-2CD9D0250241}">
      <dgm:prSet/>
      <dgm:spPr/>
      <dgm:t>
        <a:bodyPr/>
        <a:lstStyle/>
        <a:p>
          <a:endParaRPr lang="en-US">
            <a:latin typeface="Century Gothic" panose="020B0502020202020204" pitchFamily="34" charset="0"/>
          </a:endParaRPr>
        </a:p>
      </dgm:t>
    </dgm:pt>
    <dgm:pt modelId="{2F551945-DAB2-4232-8ED6-14F3E71B724F}" type="sibTrans" cxnId="{606E3B63-86A8-4CC3-ADD2-2CD9D0250241}">
      <dgm:prSet/>
      <dgm:spPr/>
      <dgm:t>
        <a:bodyPr/>
        <a:lstStyle/>
        <a:p>
          <a:endParaRPr lang="en-US">
            <a:latin typeface="Century Gothic" panose="020B0502020202020204" pitchFamily="34" charset="0"/>
          </a:endParaRPr>
        </a:p>
      </dgm:t>
    </dgm:pt>
    <dgm:pt modelId="{4ADFB313-D482-40F3-80EC-10A3C1CE32A8}" type="pres">
      <dgm:prSet presAssocID="{FD5B5AA5-735A-49F3-9052-B6B635B0A1F1}" presName="Name0" presStyleCnt="0">
        <dgm:presLayoutVars>
          <dgm:dir/>
          <dgm:animLvl val="lvl"/>
          <dgm:resizeHandles val="exact"/>
        </dgm:presLayoutVars>
      </dgm:prSet>
      <dgm:spPr/>
    </dgm:pt>
    <dgm:pt modelId="{3B3E3C7D-67DA-45F3-9D7A-69512D834FD7}" type="pres">
      <dgm:prSet presAssocID="{0EBA70F0-3571-4834-B941-E9A78F88D2EB}" presName="boxAndChildren" presStyleCnt="0"/>
      <dgm:spPr/>
    </dgm:pt>
    <dgm:pt modelId="{F0E0E533-20FB-477F-B202-38441692BEDC}" type="pres">
      <dgm:prSet presAssocID="{0EBA70F0-3571-4834-B941-E9A78F88D2EB}" presName="parentTextBox" presStyleLbl="alignNode1" presStyleIdx="0" presStyleCnt="2"/>
      <dgm:spPr/>
    </dgm:pt>
    <dgm:pt modelId="{B5DE962E-90CC-4617-872F-803CBCC920FA}" type="pres">
      <dgm:prSet presAssocID="{0EBA70F0-3571-4834-B941-E9A78F88D2EB}" presName="descendantBox" presStyleLbl="bgAccFollowNode1" presStyleIdx="0" presStyleCnt="2"/>
      <dgm:spPr/>
    </dgm:pt>
    <dgm:pt modelId="{2E9E86C7-108B-4299-A787-920284C483A1}" type="pres">
      <dgm:prSet presAssocID="{E715095C-E5FA-46C3-AB47-9C25F0132CC2}" presName="sp" presStyleCnt="0"/>
      <dgm:spPr/>
    </dgm:pt>
    <dgm:pt modelId="{B97C0DDA-575E-4E3F-A2D8-9AA7AB45C943}" type="pres">
      <dgm:prSet presAssocID="{564DB521-7194-4977-815F-80BC0D6FBDEF}" presName="arrowAndChildren" presStyleCnt="0"/>
      <dgm:spPr/>
    </dgm:pt>
    <dgm:pt modelId="{B13FB927-F39C-4B12-9C44-856DD67C3706}" type="pres">
      <dgm:prSet presAssocID="{564DB521-7194-4977-815F-80BC0D6FBDEF}" presName="parentTextArrow" presStyleLbl="node1" presStyleIdx="0" presStyleCnt="0"/>
      <dgm:spPr/>
    </dgm:pt>
    <dgm:pt modelId="{F70E14D9-6102-47C8-BDD9-6E90911BBCD0}" type="pres">
      <dgm:prSet presAssocID="{564DB521-7194-4977-815F-80BC0D6FBDEF}" presName="arrow" presStyleLbl="alignNode1" presStyleIdx="1" presStyleCnt="2"/>
      <dgm:spPr/>
    </dgm:pt>
    <dgm:pt modelId="{7EBA97BA-7E50-47EA-BDC3-DF510ECB706F}" type="pres">
      <dgm:prSet presAssocID="{564DB521-7194-4977-815F-80BC0D6FBDEF}" presName="descendantArrow" presStyleLbl="bgAccFollowNode1" presStyleIdx="1" presStyleCnt="2"/>
      <dgm:spPr/>
    </dgm:pt>
  </dgm:ptLst>
  <dgm:cxnLst>
    <dgm:cxn modelId="{371A6319-C681-4EC1-87F9-6669A6A3C9C3}" type="presOf" srcId="{482F8F44-EE65-438A-BB3F-D3FD0774028A}" destId="{B5DE962E-90CC-4617-872F-803CBCC920FA}" srcOrd="0" destOrd="0" presId="urn:microsoft.com/office/officeart/2016/7/layout/VerticalDownArrowProcess"/>
    <dgm:cxn modelId="{97FCDE20-BF6A-43B4-99A1-CB878E99E064}" srcId="{564DB521-7194-4977-815F-80BC0D6FBDEF}" destId="{9CE919A0-3F8E-43AB-95F5-BCB7E45506AE}" srcOrd="0" destOrd="0" parTransId="{F25B5890-285E-48C8-A18C-092672C1A29B}" sibTransId="{193D5F17-389D-45F8-82A7-329F345D7288}"/>
    <dgm:cxn modelId="{D5E3842C-587F-41EF-8856-6D5120A84C2D}" srcId="{FD5B5AA5-735A-49F3-9052-B6B635B0A1F1}" destId="{0EBA70F0-3571-4834-B941-E9A78F88D2EB}" srcOrd="1" destOrd="0" parTransId="{257F6372-AB69-49ED-A93D-3B52C6264EAD}" sibTransId="{039BC2E0-6C54-4C45-B558-60593BF07C8E}"/>
    <dgm:cxn modelId="{B578C138-94B9-4EF8-9D3E-821FD6685DEB}" type="presOf" srcId="{0EBA70F0-3571-4834-B941-E9A78F88D2EB}" destId="{F0E0E533-20FB-477F-B202-38441692BEDC}" srcOrd="0" destOrd="0" presId="urn:microsoft.com/office/officeart/2016/7/layout/VerticalDownArrowProcess"/>
    <dgm:cxn modelId="{606E3B63-86A8-4CC3-ADD2-2CD9D0250241}" srcId="{0EBA70F0-3571-4834-B941-E9A78F88D2EB}" destId="{482F8F44-EE65-438A-BB3F-D3FD0774028A}" srcOrd="0" destOrd="0" parTransId="{572EF92C-1109-447A-BFF0-744521DB894D}" sibTransId="{2F551945-DAB2-4232-8ED6-14F3E71B724F}"/>
    <dgm:cxn modelId="{00442F4B-3EF7-490B-9DC8-57D045786353}" type="presOf" srcId="{564DB521-7194-4977-815F-80BC0D6FBDEF}" destId="{B13FB927-F39C-4B12-9C44-856DD67C3706}" srcOrd="0" destOrd="0" presId="urn:microsoft.com/office/officeart/2016/7/layout/VerticalDownArrowProcess"/>
    <dgm:cxn modelId="{291D1F75-BFCD-425D-8CD5-DBCB1B9D9903}" type="presOf" srcId="{FD5B5AA5-735A-49F3-9052-B6B635B0A1F1}" destId="{4ADFB313-D482-40F3-80EC-10A3C1CE32A8}" srcOrd="0" destOrd="0" presId="urn:microsoft.com/office/officeart/2016/7/layout/VerticalDownArrowProcess"/>
    <dgm:cxn modelId="{9F4A1C76-2DFE-4162-84FA-2FFC2E3F9AC9}" srcId="{564DB521-7194-4977-815F-80BC0D6FBDEF}" destId="{39440561-B075-4319-AFC9-80CA06A64B12}" srcOrd="2" destOrd="0" parTransId="{B9A7D855-D306-4250-B268-A6761B82FEDF}" sibTransId="{5C5723F2-192F-4CBC-9C26-63F9E13B934E}"/>
    <dgm:cxn modelId="{FBCE5976-0C39-403B-B942-DA4C2CC7699C}" srcId="{564DB521-7194-4977-815F-80BC0D6FBDEF}" destId="{EF57057E-E2E3-4290-BA5D-30A7D3D761AC}" srcOrd="1" destOrd="0" parTransId="{7D2DAED0-7739-403B-BAB8-222A09597078}" sibTransId="{52BB035F-F075-421A-8BEE-84E86545F4FD}"/>
    <dgm:cxn modelId="{40F73397-6FDD-43E4-94F2-843911F6665D}" type="presOf" srcId="{564DB521-7194-4977-815F-80BC0D6FBDEF}" destId="{F70E14D9-6102-47C8-BDD9-6E90911BBCD0}" srcOrd="1" destOrd="0" presId="urn:microsoft.com/office/officeart/2016/7/layout/VerticalDownArrowProcess"/>
    <dgm:cxn modelId="{718FFDB0-86FE-4CCB-A529-FA4A263598CE}" type="presOf" srcId="{EF57057E-E2E3-4290-BA5D-30A7D3D761AC}" destId="{7EBA97BA-7E50-47EA-BDC3-DF510ECB706F}" srcOrd="0" destOrd="1" presId="urn:microsoft.com/office/officeart/2016/7/layout/VerticalDownArrowProcess"/>
    <dgm:cxn modelId="{DE2C20B5-AE50-4AFC-8484-8B9A3A03B494}" type="presOf" srcId="{39440561-B075-4319-AFC9-80CA06A64B12}" destId="{7EBA97BA-7E50-47EA-BDC3-DF510ECB706F}" srcOrd="0" destOrd="2" presId="urn:microsoft.com/office/officeart/2016/7/layout/VerticalDownArrowProcess"/>
    <dgm:cxn modelId="{2372EAE4-ABCF-4DBD-B11F-75AF69EC333D}" srcId="{FD5B5AA5-735A-49F3-9052-B6B635B0A1F1}" destId="{564DB521-7194-4977-815F-80BC0D6FBDEF}" srcOrd="0" destOrd="0" parTransId="{BE7F2AA5-76E4-4F34-BB63-51B0663287D5}" sibTransId="{E715095C-E5FA-46C3-AB47-9C25F0132CC2}"/>
    <dgm:cxn modelId="{90D806F3-5233-4C99-9CFD-04B0DB58D447}" type="presOf" srcId="{9CE919A0-3F8E-43AB-95F5-BCB7E45506AE}" destId="{7EBA97BA-7E50-47EA-BDC3-DF510ECB706F}" srcOrd="0" destOrd="0" presId="urn:microsoft.com/office/officeart/2016/7/layout/VerticalDownArrowProcess"/>
    <dgm:cxn modelId="{EC4B1893-7721-4922-BCCE-6FC2D953BAB1}" type="presParOf" srcId="{4ADFB313-D482-40F3-80EC-10A3C1CE32A8}" destId="{3B3E3C7D-67DA-45F3-9D7A-69512D834FD7}" srcOrd="0" destOrd="0" presId="urn:microsoft.com/office/officeart/2016/7/layout/VerticalDownArrowProcess"/>
    <dgm:cxn modelId="{49B840B7-8301-4AA6-98DF-3BE7AA248551}" type="presParOf" srcId="{3B3E3C7D-67DA-45F3-9D7A-69512D834FD7}" destId="{F0E0E533-20FB-477F-B202-38441692BEDC}" srcOrd="0" destOrd="0" presId="urn:microsoft.com/office/officeart/2016/7/layout/VerticalDownArrowProcess"/>
    <dgm:cxn modelId="{32AE3495-F290-4444-A632-2DD82CC3322C}" type="presParOf" srcId="{3B3E3C7D-67DA-45F3-9D7A-69512D834FD7}" destId="{B5DE962E-90CC-4617-872F-803CBCC920FA}" srcOrd="1" destOrd="0" presId="urn:microsoft.com/office/officeart/2016/7/layout/VerticalDownArrowProcess"/>
    <dgm:cxn modelId="{DD3FD62F-BE54-417E-B397-09F1ECEB9A85}" type="presParOf" srcId="{4ADFB313-D482-40F3-80EC-10A3C1CE32A8}" destId="{2E9E86C7-108B-4299-A787-920284C483A1}" srcOrd="1" destOrd="0" presId="urn:microsoft.com/office/officeart/2016/7/layout/VerticalDownArrowProcess"/>
    <dgm:cxn modelId="{5CB34E20-3DAF-4BDC-90AE-D623DBFC19DA}" type="presParOf" srcId="{4ADFB313-D482-40F3-80EC-10A3C1CE32A8}" destId="{B97C0DDA-575E-4E3F-A2D8-9AA7AB45C943}" srcOrd="2" destOrd="0" presId="urn:microsoft.com/office/officeart/2016/7/layout/VerticalDownArrowProcess"/>
    <dgm:cxn modelId="{9AB4FEA5-51A8-412E-8D41-52E0FBABA6EE}" type="presParOf" srcId="{B97C0DDA-575E-4E3F-A2D8-9AA7AB45C943}" destId="{B13FB927-F39C-4B12-9C44-856DD67C3706}" srcOrd="0" destOrd="0" presId="urn:microsoft.com/office/officeart/2016/7/layout/VerticalDownArrowProcess"/>
    <dgm:cxn modelId="{4E731AB4-E2A6-4664-8D3B-73FE6B719A92}" type="presParOf" srcId="{B97C0DDA-575E-4E3F-A2D8-9AA7AB45C943}" destId="{F70E14D9-6102-47C8-BDD9-6E90911BBCD0}" srcOrd="1" destOrd="0" presId="urn:microsoft.com/office/officeart/2016/7/layout/VerticalDownArrowProcess"/>
    <dgm:cxn modelId="{316DF025-144F-495F-AD5D-260FBAED1267}" type="presParOf" srcId="{B97C0DDA-575E-4E3F-A2D8-9AA7AB45C943}" destId="{7EBA97BA-7E50-47EA-BDC3-DF510ECB706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B5AA5-735A-49F3-9052-B6B635B0A1F1}"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564DB521-7194-4977-815F-80BC0D6FBDEF}">
      <dgm:prSet custT="1"/>
      <dgm:spPr>
        <a:solidFill>
          <a:schemeClr val="accent2"/>
        </a:solidFill>
        <a:ln>
          <a:noFill/>
        </a:ln>
      </dgm:spPr>
      <dgm:t>
        <a:bodyPr/>
        <a:lstStyle/>
        <a:p>
          <a:endParaRPr lang="en-US" sz="2800">
            <a:latin typeface="CasinoHand" panose="00000506040000020003" pitchFamily="2" charset="0"/>
          </a:endParaRPr>
        </a:p>
      </dgm:t>
    </dgm:pt>
    <dgm:pt modelId="{BE7F2AA5-76E4-4F34-BB63-51B0663287D5}" type="parTrans" cxnId="{2372EAE4-ABCF-4DBD-B11F-75AF69EC333D}">
      <dgm:prSet/>
      <dgm:spPr/>
      <dgm:t>
        <a:bodyPr/>
        <a:lstStyle/>
        <a:p>
          <a:endParaRPr lang="en-US">
            <a:latin typeface="Century Gothic" panose="020B0502020202020204" pitchFamily="34" charset="0"/>
          </a:endParaRPr>
        </a:p>
      </dgm:t>
    </dgm:pt>
    <dgm:pt modelId="{E715095C-E5FA-46C3-AB47-9C25F0132CC2}" type="sibTrans" cxnId="{2372EAE4-ABCF-4DBD-B11F-75AF69EC333D}">
      <dgm:prSet/>
      <dgm:spPr/>
      <dgm:t>
        <a:bodyPr/>
        <a:lstStyle/>
        <a:p>
          <a:endParaRPr lang="en-US">
            <a:latin typeface="Century Gothic" panose="020B0502020202020204" pitchFamily="34" charset="0"/>
          </a:endParaRPr>
        </a:p>
      </dgm:t>
    </dgm:pt>
    <dgm:pt modelId="{9CE919A0-3F8E-43AB-95F5-BCB7E45506AE}">
      <dgm:prSet custT="1"/>
      <dgm:spPr>
        <a:solidFill>
          <a:schemeClr val="accent2">
            <a:lumMod val="20000"/>
            <a:lumOff val="80000"/>
            <a:alpha val="90000"/>
          </a:schemeClr>
        </a:solidFill>
        <a:ln>
          <a:noFill/>
        </a:ln>
      </dgm:spPr>
      <dgm:t>
        <a:bodyPr/>
        <a:lstStyle/>
        <a:p>
          <a:pPr>
            <a:buFont typeface="+mj-lt"/>
            <a:buNone/>
          </a:pPr>
          <a:r>
            <a:rPr lang="en-AU" sz="1200">
              <a:latin typeface="Century Gothic" panose="020B0502020202020204" pitchFamily="34" charset="0"/>
            </a:rPr>
            <a:t>1. Client name and DOB</a:t>
          </a:r>
        </a:p>
      </dgm:t>
    </dgm:pt>
    <dgm:pt modelId="{F25B5890-285E-48C8-A18C-092672C1A29B}" type="parTrans" cxnId="{97FCDE20-BF6A-43B4-99A1-CB878E99E064}">
      <dgm:prSet/>
      <dgm:spPr/>
      <dgm:t>
        <a:bodyPr/>
        <a:lstStyle/>
        <a:p>
          <a:endParaRPr lang="en-US">
            <a:latin typeface="Century Gothic" panose="020B0502020202020204" pitchFamily="34" charset="0"/>
          </a:endParaRPr>
        </a:p>
      </dgm:t>
    </dgm:pt>
    <dgm:pt modelId="{193D5F17-389D-45F8-82A7-329F345D7288}" type="sibTrans" cxnId="{97FCDE20-BF6A-43B4-99A1-CB878E99E064}">
      <dgm:prSet/>
      <dgm:spPr/>
      <dgm:t>
        <a:bodyPr/>
        <a:lstStyle/>
        <a:p>
          <a:endParaRPr lang="en-US">
            <a:latin typeface="Century Gothic" panose="020B0502020202020204" pitchFamily="34" charset="0"/>
          </a:endParaRPr>
        </a:p>
      </dgm:t>
    </dgm:pt>
    <dgm:pt modelId="{0EBA70F0-3571-4834-B941-E9A78F88D2EB}">
      <dgm:prSet/>
      <dgm:spPr>
        <a:solidFill>
          <a:schemeClr val="tx1"/>
        </a:solidFill>
        <a:ln>
          <a:noFill/>
        </a:ln>
      </dgm:spPr>
      <dgm:t>
        <a:bodyPr/>
        <a:lstStyle/>
        <a:p>
          <a:endParaRPr lang="en-US" u="sng">
            <a:latin typeface="CasinoHand" panose="00000506040000020003" pitchFamily="2" charset="0"/>
          </a:endParaRPr>
        </a:p>
      </dgm:t>
    </dgm:pt>
    <dgm:pt modelId="{257F6372-AB69-49ED-A93D-3B52C6264EAD}" type="parTrans" cxnId="{D5E3842C-587F-41EF-8856-6D5120A84C2D}">
      <dgm:prSet/>
      <dgm:spPr/>
      <dgm:t>
        <a:bodyPr/>
        <a:lstStyle/>
        <a:p>
          <a:endParaRPr lang="en-US">
            <a:latin typeface="Century Gothic" panose="020B0502020202020204" pitchFamily="34" charset="0"/>
          </a:endParaRPr>
        </a:p>
      </dgm:t>
    </dgm:pt>
    <dgm:pt modelId="{039BC2E0-6C54-4C45-B558-60593BF07C8E}" type="sibTrans" cxnId="{D5E3842C-587F-41EF-8856-6D5120A84C2D}">
      <dgm:prSet/>
      <dgm:spPr/>
      <dgm:t>
        <a:bodyPr/>
        <a:lstStyle/>
        <a:p>
          <a:endParaRPr lang="en-US">
            <a:latin typeface="Century Gothic" panose="020B0502020202020204" pitchFamily="34" charset="0"/>
          </a:endParaRPr>
        </a:p>
      </dgm:t>
    </dgm:pt>
    <dgm:pt modelId="{482F8F44-EE65-438A-BB3F-D3FD0774028A}">
      <dgm:prSet custT="1"/>
      <dgm:spPr>
        <a:solidFill>
          <a:schemeClr val="accent2">
            <a:lumMod val="20000"/>
            <a:lumOff val="80000"/>
            <a:alpha val="90000"/>
          </a:schemeClr>
        </a:solidFill>
        <a:ln>
          <a:noFill/>
        </a:ln>
      </dgm:spPr>
      <dgm:t>
        <a:bodyPr/>
        <a:lstStyle/>
        <a:p>
          <a:pPr>
            <a:buFont typeface="Arial" panose="020B0604020202020204" pitchFamily="34" charset="0"/>
            <a:buNone/>
          </a:pPr>
          <a:r>
            <a:rPr lang="en-US" sz="1200">
              <a:latin typeface="Century Gothic" panose="020B0502020202020204" pitchFamily="34" charset="0"/>
            </a:rPr>
            <a:t>Information about the matter to save the client repeating themselves.</a:t>
          </a:r>
        </a:p>
      </dgm:t>
    </dgm:pt>
    <dgm:pt modelId="{572EF92C-1109-447A-BFF0-744521DB894D}" type="parTrans" cxnId="{606E3B63-86A8-4CC3-ADD2-2CD9D0250241}">
      <dgm:prSet/>
      <dgm:spPr/>
      <dgm:t>
        <a:bodyPr/>
        <a:lstStyle/>
        <a:p>
          <a:endParaRPr lang="en-US">
            <a:latin typeface="Century Gothic" panose="020B0502020202020204" pitchFamily="34" charset="0"/>
          </a:endParaRPr>
        </a:p>
      </dgm:t>
    </dgm:pt>
    <dgm:pt modelId="{2F551945-DAB2-4232-8ED6-14F3E71B724F}" type="sibTrans" cxnId="{606E3B63-86A8-4CC3-ADD2-2CD9D0250241}">
      <dgm:prSet/>
      <dgm:spPr/>
      <dgm:t>
        <a:bodyPr/>
        <a:lstStyle/>
        <a:p>
          <a:endParaRPr lang="en-US">
            <a:latin typeface="Century Gothic" panose="020B0502020202020204" pitchFamily="34" charset="0"/>
          </a:endParaRPr>
        </a:p>
      </dgm:t>
    </dgm:pt>
    <dgm:pt modelId="{A0DCA31A-781F-4F6E-B0BC-F9F7001602CC}">
      <dgm:prSet custT="1"/>
      <dgm:spPr/>
      <dgm:t>
        <a:bodyPr/>
        <a:lstStyle/>
        <a:p>
          <a:pPr>
            <a:buNone/>
          </a:pPr>
          <a:r>
            <a:rPr lang="en-US" sz="1200">
              <a:latin typeface="Century Gothic" panose="020B0502020202020204" pitchFamily="34" charset="0"/>
            </a:rPr>
            <a:t>2. Other parties names and DOB (incl. children &amp; related parties)</a:t>
          </a:r>
          <a:endParaRPr lang="en-AU" sz="1200">
            <a:latin typeface="Century Gothic" panose="020B0502020202020204" pitchFamily="34" charset="0"/>
          </a:endParaRPr>
        </a:p>
      </dgm:t>
    </dgm:pt>
    <dgm:pt modelId="{B882D19B-C920-4D96-8059-7A05E995E140}" type="parTrans" cxnId="{91AA4627-964B-4E52-A900-FA1720CDD309}">
      <dgm:prSet/>
      <dgm:spPr/>
      <dgm:t>
        <a:bodyPr/>
        <a:lstStyle/>
        <a:p>
          <a:endParaRPr lang="en-AU"/>
        </a:p>
      </dgm:t>
    </dgm:pt>
    <dgm:pt modelId="{27EE8E29-C7B6-4694-B81F-58977E78DE7C}" type="sibTrans" cxnId="{91AA4627-964B-4E52-A900-FA1720CDD309}">
      <dgm:prSet/>
      <dgm:spPr/>
      <dgm:t>
        <a:bodyPr/>
        <a:lstStyle/>
        <a:p>
          <a:endParaRPr lang="en-AU"/>
        </a:p>
      </dgm:t>
    </dgm:pt>
    <dgm:pt modelId="{F0E282CB-ECEA-43EB-A38F-A74AF508EDFC}">
      <dgm:prSet custT="1"/>
      <dgm:spPr/>
      <dgm:t>
        <a:bodyPr/>
        <a:lstStyle/>
        <a:p>
          <a:pPr>
            <a:buNone/>
          </a:pPr>
          <a:r>
            <a:rPr lang="en-AU" sz="1200">
              <a:latin typeface="Century Gothic" panose="020B0502020202020204" pitchFamily="34" charset="0"/>
            </a:rPr>
            <a:t>3. Legal matter type</a:t>
          </a:r>
        </a:p>
      </dgm:t>
    </dgm:pt>
    <dgm:pt modelId="{6DB309CD-84BB-4021-957E-D76A76F75786}" type="parTrans" cxnId="{4EABEF4B-7A36-4060-891B-39A027890D8A}">
      <dgm:prSet/>
      <dgm:spPr/>
      <dgm:t>
        <a:bodyPr/>
        <a:lstStyle/>
        <a:p>
          <a:endParaRPr lang="en-AU"/>
        </a:p>
      </dgm:t>
    </dgm:pt>
    <dgm:pt modelId="{AAAE71AB-B1C4-4D81-87A2-ED1BF9D7EC09}" type="sibTrans" cxnId="{4EABEF4B-7A36-4060-891B-39A027890D8A}">
      <dgm:prSet/>
      <dgm:spPr/>
      <dgm:t>
        <a:bodyPr/>
        <a:lstStyle/>
        <a:p>
          <a:endParaRPr lang="en-AU"/>
        </a:p>
      </dgm:t>
    </dgm:pt>
    <dgm:pt modelId="{A979620C-5024-4DF5-B949-5F047A64A06B}">
      <dgm:prSet custT="1"/>
      <dgm:spPr/>
      <dgm:t>
        <a:bodyPr/>
        <a:lstStyle/>
        <a:p>
          <a:pPr>
            <a:buNone/>
          </a:pPr>
          <a:r>
            <a:rPr lang="en-US" sz="1200">
              <a:latin typeface="Century Gothic" panose="020B0502020202020204" pitchFamily="34" charset="0"/>
            </a:rPr>
            <a:t>4. Contact details and if safe to text/call/email</a:t>
          </a:r>
          <a:endParaRPr lang="en-AU" sz="1200">
            <a:latin typeface="Century Gothic" panose="020B0502020202020204" pitchFamily="34" charset="0"/>
          </a:endParaRPr>
        </a:p>
      </dgm:t>
    </dgm:pt>
    <dgm:pt modelId="{2292500A-559F-4B62-9834-AEF4F5415646}" type="parTrans" cxnId="{7F5317A7-2768-496F-9D37-C2DE326F5360}">
      <dgm:prSet/>
      <dgm:spPr/>
      <dgm:t>
        <a:bodyPr/>
        <a:lstStyle/>
        <a:p>
          <a:endParaRPr lang="en-AU"/>
        </a:p>
      </dgm:t>
    </dgm:pt>
    <dgm:pt modelId="{D5D453EB-9EA2-4951-B73E-70577D01BD95}" type="sibTrans" cxnId="{7F5317A7-2768-496F-9D37-C2DE326F5360}">
      <dgm:prSet/>
      <dgm:spPr/>
      <dgm:t>
        <a:bodyPr/>
        <a:lstStyle/>
        <a:p>
          <a:endParaRPr lang="en-AU"/>
        </a:p>
      </dgm:t>
    </dgm:pt>
    <dgm:pt modelId="{959268F4-624F-4DD3-AFC8-148331A0124C}">
      <dgm:prSet custT="1"/>
      <dgm:spPr/>
      <dgm:t>
        <a:bodyPr/>
        <a:lstStyle/>
        <a:p>
          <a:pPr>
            <a:buNone/>
          </a:pPr>
          <a:r>
            <a:rPr lang="en-US" sz="1200">
              <a:latin typeface="Century Gothic" panose="020B0502020202020204" pitchFamily="34" charset="0"/>
            </a:rPr>
            <a:t>Any documents you have consent to provide e.g. IVO/Application, safety plan, </a:t>
          </a:r>
          <a:r>
            <a:rPr lang="en-US" sz="1200" err="1">
              <a:latin typeface="Century Gothic" panose="020B0502020202020204" pitchFamily="34" charset="0"/>
            </a:rPr>
            <a:t>L17</a:t>
          </a:r>
          <a:r>
            <a:rPr lang="en-US" sz="1200">
              <a:latin typeface="Century Gothic" panose="020B0502020202020204" pitchFamily="34" charset="0"/>
            </a:rPr>
            <a:t>.</a:t>
          </a:r>
        </a:p>
        <a:p>
          <a:pPr>
            <a:buNone/>
          </a:pPr>
          <a:r>
            <a:rPr lang="en-US" sz="1200">
              <a:latin typeface="Century Gothic" panose="020B0502020202020204" pitchFamily="34" charset="0"/>
            </a:rPr>
            <a:t>If matter is </a:t>
          </a:r>
          <a:r>
            <a:rPr lang="en-US" sz="1200" b="1" u="sng">
              <a:latin typeface="Century Gothic" panose="020B0502020202020204" pitchFamily="34" charset="0"/>
            </a:rPr>
            <a:t>high risk.</a:t>
          </a:r>
          <a:endParaRPr lang="en-US" sz="1200">
            <a:latin typeface="Century Gothic" panose="020B0502020202020204" pitchFamily="34" charset="0"/>
          </a:endParaRPr>
        </a:p>
        <a:p>
          <a:pPr>
            <a:buNone/>
          </a:pPr>
          <a:r>
            <a:rPr lang="en-US" sz="1200">
              <a:latin typeface="Century Gothic" panose="020B0502020202020204" pitchFamily="34" charset="0"/>
            </a:rPr>
            <a:t>Urgent dates e.g. Court date, IVO expiry, children due to go to other parent.</a:t>
          </a:r>
          <a:endParaRPr lang="en-AU" sz="1200">
            <a:latin typeface="Century Gothic" panose="020B0502020202020204" pitchFamily="34" charset="0"/>
          </a:endParaRPr>
        </a:p>
      </dgm:t>
    </dgm:pt>
    <dgm:pt modelId="{B87C251A-EE76-4E4B-B0D9-8F099BFACDD2}" type="parTrans" cxnId="{F83506C0-1A49-49AD-A90E-02B1E4CBBE0A}">
      <dgm:prSet/>
      <dgm:spPr/>
      <dgm:t>
        <a:bodyPr/>
        <a:lstStyle/>
        <a:p>
          <a:endParaRPr lang="en-AU"/>
        </a:p>
      </dgm:t>
    </dgm:pt>
    <dgm:pt modelId="{219D119C-F5B7-4AB6-9991-C4B7E417ABE3}" type="sibTrans" cxnId="{F83506C0-1A49-49AD-A90E-02B1E4CBBE0A}">
      <dgm:prSet/>
      <dgm:spPr/>
      <dgm:t>
        <a:bodyPr/>
        <a:lstStyle/>
        <a:p>
          <a:endParaRPr lang="en-AU"/>
        </a:p>
      </dgm:t>
    </dgm:pt>
    <dgm:pt modelId="{4ADFB313-D482-40F3-80EC-10A3C1CE32A8}" type="pres">
      <dgm:prSet presAssocID="{FD5B5AA5-735A-49F3-9052-B6B635B0A1F1}" presName="Name0" presStyleCnt="0">
        <dgm:presLayoutVars>
          <dgm:dir/>
          <dgm:animLvl val="lvl"/>
          <dgm:resizeHandles val="exact"/>
        </dgm:presLayoutVars>
      </dgm:prSet>
      <dgm:spPr/>
    </dgm:pt>
    <dgm:pt modelId="{3B3E3C7D-67DA-45F3-9D7A-69512D834FD7}" type="pres">
      <dgm:prSet presAssocID="{0EBA70F0-3571-4834-B941-E9A78F88D2EB}" presName="boxAndChildren" presStyleCnt="0"/>
      <dgm:spPr/>
    </dgm:pt>
    <dgm:pt modelId="{F0E0E533-20FB-477F-B202-38441692BEDC}" type="pres">
      <dgm:prSet presAssocID="{0EBA70F0-3571-4834-B941-E9A78F88D2EB}" presName="parentTextBox" presStyleLbl="alignNode1" presStyleIdx="0" presStyleCnt="2"/>
      <dgm:spPr/>
    </dgm:pt>
    <dgm:pt modelId="{B5DE962E-90CC-4617-872F-803CBCC920FA}" type="pres">
      <dgm:prSet presAssocID="{0EBA70F0-3571-4834-B941-E9A78F88D2EB}" presName="descendantBox" presStyleLbl="bgAccFollowNode1" presStyleIdx="0" presStyleCnt="2"/>
      <dgm:spPr/>
    </dgm:pt>
    <dgm:pt modelId="{2E9E86C7-108B-4299-A787-920284C483A1}" type="pres">
      <dgm:prSet presAssocID="{E715095C-E5FA-46C3-AB47-9C25F0132CC2}" presName="sp" presStyleCnt="0"/>
      <dgm:spPr/>
    </dgm:pt>
    <dgm:pt modelId="{B97C0DDA-575E-4E3F-A2D8-9AA7AB45C943}" type="pres">
      <dgm:prSet presAssocID="{564DB521-7194-4977-815F-80BC0D6FBDEF}" presName="arrowAndChildren" presStyleCnt="0"/>
      <dgm:spPr/>
    </dgm:pt>
    <dgm:pt modelId="{B13FB927-F39C-4B12-9C44-856DD67C3706}" type="pres">
      <dgm:prSet presAssocID="{564DB521-7194-4977-815F-80BC0D6FBDEF}" presName="parentTextArrow" presStyleLbl="node1" presStyleIdx="0" presStyleCnt="0"/>
      <dgm:spPr/>
    </dgm:pt>
    <dgm:pt modelId="{F70E14D9-6102-47C8-BDD9-6E90911BBCD0}" type="pres">
      <dgm:prSet presAssocID="{564DB521-7194-4977-815F-80BC0D6FBDEF}" presName="arrow" presStyleLbl="alignNode1" presStyleIdx="1" presStyleCnt="2"/>
      <dgm:spPr/>
    </dgm:pt>
    <dgm:pt modelId="{7EBA97BA-7E50-47EA-BDC3-DF510ECB706F}" type="pres">
      <dgm:prSet presAssocID="{564DB521-7194-4977-815F-80BC0D6FBDEF}" presName="descendantArrow" presStyleLbl="bgAccFollowNode1" presStyleIdx="1" presStyleCnt="2" custLinFactNeighborX="126" custLinFactNeighborY="1731"/>
      <dgm:spPr/>
    </dgm:pt>
  </dgm:ptLst>
  <dgm:cxnLst>
    <dgm:cxn modelId="{371A6319-C681-4EC1-87F9-6669A6A3C9C3}" type="presOf" srcId="{482F8F44-EE65-438A-BB3F-D3FD0774028A}" destId="{B5DE962E-90CC-4617-872F-803CBCC920FA}" srcOrd="0" destOrd="0" presId="urn:microsoft.com/office/officeart/2016/7/layout/VerticalDownArrowProcess"/>
    <dgm:cxn modelId="{AC3A6F1C-8062-4AB0-A2C1-208891102607}" type="presOf" srcId="{A0DCA31A-781F-4F6E-B0BC-F9F7001602CC}" destId="{7EBA97BA-7E50-47EA-BDC3-DF510ECB706F}" srcOrd="0" destOrd="1" presId="urn:microsoft.com/office/officeart/2016/7/layout/VerticalDownArrowProcess"/>
    <dgm:cxn modelId="{97FCDE20-BF6A-43B4-99A1-CB878E99E064}" srcId="{564DB521-7194-4977-815F-80BC0D6FBDEF}" destId="{9CE919A0-3F8E-43AB-95F5-BCB7E45506AE}" srcOrd="0" destOrd="0" parTransId="{F25B5890-285E-48C8-A18C-092672C1A29B}" sibTransId="{193D5F17-389D-45F8-82A7-329F345D7288}"/>
    <dgm:cxn modelId="{91AA4627-964B-4E52-A900-FA1720CDD309}" srcId="{564DB521-7194-4977-815F-80BC0D6FBDEF}" destId="{A0DCA31A-781F-4F6E-B0BC-F9F7001602CC}" srcOrd="1" destOrd="0" parTransId="{B882D19B-C920-4D96-8059-7A05E995E140}" sibTransId="{27EE8E29-C7B6-4694-B81F-58977E78DE7C}"/>
    <dgm:cxn modelId="{D5E3842C-587F-41EF-8856-6D5120A84C2D}" srcId="{FD5B5AA5-735A-49F3-9052-B6B635B0A1F1}" destId="{0EBA70F0-3571-4834-B941-E9A78F88D2EB}" srcOrd="1" destOrd="0" parTransId="{257F6372-AB69-49ED-A93D-3B52C6264EAD}" sibTransId="{039BC2E0-6C54-4C45-B558-60593BF07C8E}"/>
    <dgm:cxn modelId="{5E0F302D-FBAB-4220-92A8-C3B802DBB87D}" type="presOf" srcId="{959268F4-624F-4DD3-AFC8-148331A0124C}" destId="{B5DE962E-90CC-4617-872F-803CBCC920FA}" srcOrd="0" destOrd="1" presId="urn:microsoft.com/office/officeart/2016/7/layout/VerticalDownArrowProcess"/>
    <dgm:cxn modelId="{B578C138-94B9-4EF8-9D3E-821FD6685DEB}" type="presOf" srcId="{0EBA70F0-3571-4834-B941-E9A78F88D2EB}" destId="{F0E0E533-20FB-477F-B202-38441692BEDC}" srcOrd="0" destOrd="0" presId="urn:microsoft.com/office/officeart/2016/7/layout/VerticalDownArrowProcess"/>
    <dgm:cxn modelId="{38AF2962-7461-41E9-B6FD-816F1976A10A}" type="presOf" srcId="{F0E282CB-ECEA-43EB-A38F-A74AF508EDFC}" destId="{7EBA97BA-7E50-47EA-BDC3-DF510ECB706F}" srcOrd="0" destOrd="2" presId="urn:microsoft.com/office/officeart/2016/7/layout/VerticalDownArrowProcess"/>
    <dgm:cxn modelId="{606E3B63-86A8-4CC3-ADD2-2CD9D0250241}" srcId="{0EBA70F0-3571-4834-B941-E9A78F88D2EB}" destId="{482F8F44-EE65-438A-BB3F-D3FD0774028A}" srcOrd="0" destOrd="0" parTransId="{572EF92C-1109-447A-BFF0-744521DB894D}" sibTransId="{2F551945-DAB2-4232-8ED6-14F3E71B724F}"/>
    <dgm:cxn modelId="{00442F4B-3EF7-490B-9DC8-57D045786353}" type="presOf" srcId="{564DB521-7194-4977-815F-80BC0D6FBDEF}" destId="{B13FB927-F39C-4B12-9C44-856DD67C3706}" srcOrd="0" destOrd="0" presId="urn:microsoft.com/office/officeart/2016/7/layout/VerticalDownArrowProcess"/>
    <dgm:cxn modelId="{4EABEF4B-7A36-4060-891B-39A027890D8A}" srcId="{564DB521-7194-4977-815F-80BC0D6FBDEF}" destId="{F0E282CB-ECEA-43EB-A38F-A74AF508EDFC}" srcOrd="2" destOrd="0" parTransId="{6DB309CD-84BB-4021-957E-D76A76F75786}" sibTransId="{AAAE71AB-B1C4-4D81-87A2-ED1BF9D7EC09}"/>
    <dgm:cxn modelId="{291D1F75-BFCD-425D-8CD5-DBCB1B9D9903}" type="presOf" srcId="{FD5B5AA5-735A-49F3-9052-B6B635B0A1F1}" destId="{4ADFB313-D482-40F3-80EC-10A3C1CE32A8}" srcOrd="0" destOrd="0" presId="urn:microsoft.com/office/officeart/2016/7/layout/VerticalDownArrowProcess"/>
    <dgm:cxn modelId="{40F73397-6FDD-43E4-94F2-843911F6665D}" type="presOf" srcId="{564DB521-7194-4977-815F-80BC0D6FBDEF}" destId="{F70E14D9-6102-47C8-BDD9-6E90911BBCD0}" srcOrd="1" destOrd="0" presId="urn:microsoft.com/office/officeart/2016/7/layout/VerticalDownArrowProcess"/>
    <dgm:cxn modelId="{7F5317A7-2768-496F-9D37-C2DE326F5360}" srcId="{564DB521-7194-4977-815F-80BC0D6FBDEF}" destId="{A979620C-5024-4DF5-B949-5F047A64A06B}" srcOrd="3" destOrd="0" parTransId="{2292500A-559F-4B62-9834-AEF4F5415646}" sibTransId="{D5D453EB-9EA2-4951-B73E-70577D01BD95}"/>
    <dgm:cxn modelId="{F83506C0-1A49-49AD-A90E-02B1E4CBBE0A}" srcId="{0EBA70F0-3571-4834-B941-E9A78F88D2EB}" destId="{959268F4-624F-4DD3-AFC8-148331A0124C}" srcOrd="1" destOrd="0" parTransId="{B87C251A-EE76-4E4B-B0D9-8F099BFACDD2}" sibTransId="{219D119C-F5B7-4AB6-9991-C4B7E417ABE3}"/>
    <dgm:cxn modelId="{2372EAE4-ABCF-4DBD-B11F-75AF69EC333D}" srcId="{FD5B5AA5-735A-49F3-9052-B6B635B0A1F1}" destId="{564DB521-7194-4977-815F-80BC0D6FBDEF}" srcOrd="0" destOrd="0" parTransId="{BE7F2AA5-76E4-4F34-BB63-51B0663287D5}" sibTransId="{E715095C-E5FA-46C3-AB47-9C25F0132CC2}"/>
    <dgm:cxn modelId="{90D806F3-5233-4C99-9CFD-04B0DB58D447}" type="presOf" srcId="{9CE919A0-3F8E-43AB-95F5-BCB7E45506AE}" destId="{7EBA97BA-7E50-47EA-BDC3-DF510ECB706F}" srcOrd="0" destOrd="0" presId="urn:microsoft.com/office/officeart/2016/7/layout/VerticalDownArrowProcess"/>
    <dgm:cxn modelId="{5E3009FB-A4B8-42D7-9976-B61B0411462E}" type="presOf" srcId="{A979620C-5024-4DF5-B949-5F047A64A06B}" destId="{7EBA97BA-7E50-47EA-BDC3-DF510ECB706F}" srcOrd="0" destOrd="3" presId="urn:microsoft.com/office/officeart/2016/7/layout/VerticalDownArrowProcess"/>
    <dgm:cxn modelId="{EC4B1893-7721-4922-BCCE-6FC2D953BAB1}" type="presParOf" srcId="{4ADFB313-D482-40F3-80EC-10A3C1CE32A8}" destId="{3B3E3C7D-67DA-45F3-9D7A-69512D834FD7}" srcOrd="0" destOrd="0" presId="urn:microsoft.com/office/officeart/2016/7/layout/VerticalDownArrowProcess"/>
    <dgm:cxn modelId="{49B840B7-8301-4AA6-98DF-3BE7AA248551}" type="presParOf" srcId="{3B3E3C7D-67DA-45F3-9D7A-69512D834FD7}" destId="{F0E0E533-20FB-477F-B202-38441692BEDC}" srcOrd="0" destOrd="0" presId="urn:microsoft.com/office/officeart/2016/7/layout/VerticalDownArrowProcess"/>
    <dgm:cxn modelId="{32AE3495-F290-4444-A632-2DD82CC3322C}" type="presParOf" srcId="{3B3E3C7D-67DA-45F3-9D7A-69512D834FD7}" destId="{B5DE962E-90CC-4617-872F-803CBCC920FA}" srcOrd="1" destOrd="0" presId="urn:microsoft.com/office/officeart/2016/7/layout/VerticalDownArrowProcess"/>
    <dgm:cxn modelId="{DD3FD62F-BE54-417E-B397-09F1ECEB9A85}" type="presParOf" srcId="{4ADFB313-D482-40F3-80EC-10A3C1CE32A8}" destId="{2E9E86C7-108B-4299-A787-920284C483A1}" srcOrd="1" destOrd="0" presId="urn:microsoft.com/office/officeart/2016/7/layout/VerticalDownArrowProcess"/>
    <dgm:cxn modelId="{5CB34E20-3DAF-4BDC-90AE-D623DBFC19DA}" type="presParOf" srcId="{4ADFB313-D482-40F3-80EC-10A3C1CE32A8}" destId="{B97C0DDA-575E-4E3F-A2D8-9AA7AB45C943}" srcOrd="2" destOrd="0" presId="urn:microsoft.com/office/officeart/2016/7/layout/VerticalDownArrowProcess"/>
    <dgm:cxn modelId="{9AB4FEA5-51A8-412E-8D41-52E0FBABA6EE}" type="presParOf" srcId="{B97C0DDA-575E-4E3F-A2D8-9AA7AB45C943}" destId="{B13FB927-F39C-4B12-9C44-856DD67C3706}" srcOrd="0" destOrd="0" presId="urn:microsoft.com/office/officeart/2016/7/layout/VerticalDownArrowProcess"/>
    <dgm:cxn modelId="{4E731AB4-E2A6-4664-8D3B-73FE6B719A92}" type="presParOf" srcId="{B97C0DDA-575E-4E3F-A2D8-9AA7AB45C943}" destId="{F70E14D9-6102-47C8-BDD9-6E90911BBCD0}" srcOrd="1" destOrd="0" presId="urn:microsoft.com/office/officeart/2016/7/layout/VerticalDownArrowProcess"/>
    <dgm:cxn modelId="{316DF025-144F-495F-AD5D-260FBAED1267}" type="presParOf" srcId="{B97C0DDA-575E-4E3F-A2D8-9AA7AB45C943}" destId="{7EBA97BA-7E50-47EA-BDC3-DF510ECB706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0E533-20FB-477F-B202-38441692BEDC}">
      <dsp:nvSpPr>
        <dsp:cNvPr id="0" name=""/>
        <dsp:cNvSpPr/>
      </dsp:nvSpPr>
      <dsp:spPr>
        <a:xfrm>
          <a:off x="0" y="2626263"/>
          <a:ext cx="2628900" cy="1723112"/>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endParaRPr lang="en-US" sz="3600" u="sng" kern="1200">
            <a:latin typeface="CasinoHand" panose="00000506040000020003" pitchFamily="2" charset="0"/>
          </a:endParaRPr>
        </a:p>
      </dsp:txBody>
      <dsp:txXfrm>
        <a:off x="0" y="2626263"/>
        <a:ext cx="2628900" cy="1723112"/>
      </dsp:txXfrm>
    </dsp:sp>
    <dsp:sp modelId="{B5DE962E-90CC-4617-872F-803CBCC920FA}">
      <dsp:nvSpPr>
        <dsp:cNvPr id="0" name=""/>
        <dsp:cNvSpPr/>
      </dsp:nvSpPr>
      <dsp:spPr>
        <a:xfrm>
          <a:off x="2628900" y="2626263"/>
          <a:ext cx="7886700" cy="1723112"/>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AU" sz="1500" kern="1200">
              <a:latin typeface="Century Gothic" panose="020B0502020202020204" pitchFamily="34" charset="0"/>
            </a:rPr>
            <a:t>Merit means that it is a ‘good case’; that is, where the circumstances show that there is good evidence available to advocate for what the client is seeking. </a:t>
          </a:r>
        </a:p>
        <a:p>
          <a:pPr marL="0" lvl="0" indent="0" algn="l" defTabSz="666750">
            <a:lnSpc>
              <a:spcPct val="90000"/>
            </a:lnSpc>
            <a:spcBef>
              <a:spcPct val="0"/>
            </a:spcBef>
            <a:spcAft>
              <a:spcPct val="35000"/>
            </a:spcAft>
            <a:buNone/>
          </a:pPr>
          <a:r>
            <a:rPr lang="en-AU" sz="1500" kern="1200">
              <a:latin typeface="Century Gothic" panose="020B0502020202020204" pitchFamily="34" charset="0"/>
            </a:rPr>
            <a:t>At times, it can be difficult to assess whether a case has merit. However, we may still be able to act in these circumstances.</a:t>
          </a:r>
          <a:endParaRPr lang="en-US" sz="1500" kern="1200">
            <a:latin typeface="Century Gothic" panose="020B0502020202020204" pitchFamily="34" charset="0"/>
          </a:endParaRPr>
        </a:p>
      </dsp:txBody>
      <dsp:txXfrm>
        <a:off x="2628900" y="2626263"/>
        <a:ext cx="7886700" cy="1723112"/>
      </dsp:txXfrm>
    </dsp:sp>
    <dsp:sp modelId="{F70E14D9-6102-47C8-BDD9-6E90911BBCD0}">
      <dsp:nvSpPr>
        <dsp:cNvPr id="0" name=""/>
        <dsp:cNvSpPr/>
      </dsp:nvSpPr>
      <dsp:spPr>
        <a:xfrm rot="10800000">
          <a:off x="0" y="1962"/>
          <a:ext cx="2628900" cy="2650147"/>
        </a:xfrm>
        <a:prstGeom prst="upArrowCallout">
          <a:avLst>
            <a:gd name="adj1" fmla="val 5000"/>
            <a:gd name="adj2" fmla="val 10000"/>
            <a:gd name="adj3" fmla="val 15000"/>
            <a:gd name="adj4" fmla="val 64977"/>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99136" rIns="186967" bIns="199136"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sinoHand" panose="00000506040000020003" pitchFamily="2" charset="0"/>
          </a:endParaRPr>
        </a:p>
      </dsp:txBody>
      <dsp:txXfrm rot="-10800000">
        <a:off x="0" y="1962"/>
        <a:ext cx="2628900" cy="1722595"/>
      </dsp:txXfrm>
    </dsp:sp>
    <dsp:sp modelId="{7EBA97BA-7E50-47EA-BDC3-DF510ECB706F}">
      <dsp:nvSpPr>
        <dsp:cNvPr id="0" name=""/>
        <dsp:cNvSpPr/>
      </dsp:nvSpPr>
      <dsp:spPr>
        <a:xfrm>
          <a:off x="2628900" y="1962"/>
          <a:ext cx="7886700" cy="1722595"/>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AU" sz="1500" kern="1200">
              <a:latin typeface="Century Gothic" panose="020B0502020202020204" pitchFamily="34" charset="0"/>
            </a:rPr>
            <a:t>1. Legal advice – one off meeting with a lawyer who provides preliminary advice;</a:t>
          </a:r>
        </a:p>
        <a:p>
          <a:pPr marL="0" lvl="0" indent="0" algn="l" defTabSz="666750">
            <a:lnSpc>
              <a:spcPct val="90000"/>
            </a:lnSpc>
            <a:spcBef>
              <a:spcPct val="0"/>
            </a:spcBef>
            <a:spcAft>
              <a:spcPct val="35000"/>
            </a:spcAft>
            <a:buNone/>
          </a:pPr>
          <a:r>
            <a:rPr lang="en-AU" sz="1500" kern="1200">
              <a:latin typeface="Century Gothic" panose="020B0502020202020204" pitchFamily="34" charset="0"/>
            </a:rPr>
            <a:t>2. Ongoing representation – where </a:t>
          </a:r>
          <a:r>
            <a:rPr lang="en-US" sz="1500" kern="1200">
              <a:latin typeface="Century Gothic" panose="020B0502020202020204" pitchFamily="34" charset="0"/>
            </a:rPr>
            <a:t>a legal file is open, and a lawyer assists with negotiations, court appearances, etc.</a:t>
          </a:r>
        </a:p>
        <a:p>
          <a:pPr marL="0" lvl="0" indent="0" algn="l" defTabSz="666750">
            <a:lnSpc>
              <a:spcPct val="90000"/>
            </a:lnSpc>
            <a:spcBef>
              <a:spcPct val="0"/>
            </a:spcBef>
            <a:spcAft>
              <a:spcPct val="35000"/>
            </a:spcAft>
            <a:buNone/>
          </a:pPr>
          <a:r>
            <a:rPr lang="en-US" sz="1500" kern="1200">
              <a:latin typeface="Century Gothic" panose="020B0502020202020204" pitchFamily="34" charset="0"/>
            </a:rPr>
            <a:t>3. Non-Legal support – client and court supports, emergency relief, referrals, etc.</a:t>
          </a:r>
        </a:p>
      </dsp:txBody>
      <dsp:txXfrm>
        <a:off x="2628900" y="1962"/>
        <a:ext cx="7886700" cy="1722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0E533-20FB-477F-B202-38441692BEDC}">
      <dsp:nvSpPr>
        <dsp:cNvPr id="0" name=""/>
        <dsp:cNvSpPr/>
      </dsp:nvSpPr>
      <dsp:spPr>
        <a:xfrm>
          <a:off x="0" y="1706531"/>
          <a:ext cx="2555257" cy="1119669"/>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730" tIns="256032" rIns="181730" bIns="256032" numCol="1" spcCol="1270" anchor="ctr" anchorCtr="0">
          <a:noAutofit/>
        </a:bodyPr>
        <a:lstStyle/>
        <a:p>
          <a:pPr marL="0" lvl="0" indent="0" algn="ctr" defTabSz="1600200">
            <a:lnSpc>
              <a:spcPct val="90000"/>
            </a:lnSpc>
            <a:spcBef>
              <a:spcPct val="0"/>
            </a:spcBef>
            <a:spcAft>
              <a:spcPct val="35000"/>
            </a:spcAft>
            <a:buNone/>
          </a:pPr>
          <a:endParaRPr lang="en-US" sz="3600" u="sng" kern="1200">
            <a:latin typeface="CasinoHand" panose="00000506040000020003" pitchFamily="2" charset="0"/>
          </a:endParaRPr>
        </a:p>
      </dsp:txBody>
      <dsp:txXfrm>
        <a:off x="0" y="1706531"/>
        <a:ext cx="2555257" cy="1119669"/>
      </dsp:txXfrm>
    </dsp:sp>
    <dsp:sp modelId="{B5DE962E-90CC-4617-872F-803CBCC920FA}">
      <dsp:nvSpPr>
        <dsp:cNvPr id="0" name=""/>
        <dsp:cNvSpPr/>
      </dsp:nvSpPr>
      <dsp:spPr>
        <a:xfrm>
          <a:off x="2555257" y="1706531"/>
          <a:ext cx="7665773" cy="1119669"/>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498" tIns="152400" rIns="155498" bIns="15240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a:latin typeface="Century Gothic" panose="020B0502020202020204" pitchFamily="34" charset="0"/>
            </a:rPr>
            <a:t>Information about the matter to save the client repeating themselves.</a:t>
          </a:r>
        </a:p>
        <a:p>
          <a:pPr marL="0" lvl="0" indent="0" algn="l" defTabSz="533400">
            <a:lnSpc>
              <a:spcPct val="90000"/>
            </a:lnSpc>
            <a:spcBef>
              <a:spcPct val="0"/>
            </a:spcBef>
            <a:spcAft>
              <a:spcPct val="35000"/>
            </a:spcAft>
            <a:buNone/>
          </a:pPr>
          <a:r>
            <a:rPr lang="en-US" sz="1200" kern="1200">
              <a:latin typeface="Century Gothic" panose="020B0502020202020204" pitchFamily="34" charset="0"/>
            </a:rPr>
            <a:t>Any documents you have consent to provide e.g. IVO/Application, safety plan, </a:t>
          </a:r>
          <a:r>
            <a:rPr lang="en-US" sz="1200" kern="1200" err="1">
              <a:latin typeface="Century Gothic" panose="020B0502020202020204" pitchFamily="34" charset="0"/>
            </a:rPr>
            <a:t>L17</a:t>
          </a:r>
          <a:r>
            <a:rPr lang="en-US" sz="1200" kern="1200">
              <a:latin typeface="Century Gothic" panose="020B0502020202020204" pitchFamily="34" charset="0"/>
            </a:rPr>
            <a:t>.</a:t>
          </a:r>
        </a:p>
        <a:p>
          <a:pPr marL="0" lvl="0" indent="0" algn="l" defTabSz="533400">
            <a:lnSpc>
              <a:spcPct val="90000"/>
            </a:lnSpc>
            <a:spcBef>
              <a:spcPct val="0"/>
            </a:spcBef>
            <a:spcAft>
              <a:spcPct val="35000"/>
            </a:spcAft>
            <a:buNone/>
          </a:pPr>
          <a:r>
            <a:rPr lang="en-US" sz="1200" kern="1200">
              <a:latin typeface="Century Gothic" panose="020B0502020202020204" pitchFamily="34" charset="0"/>
            </a:rPr>
            <a:t>If matter is </a:t>
          </a:r>
          <a:r>
            <a:rPr lang="en-US" sz="1200" b="1" u="sng" kern="1200">
              <a:latin typeface="Century Gothic" panose="020B0502020202020204" pitchFamily="34" charset="0"/>
            </a:rPr>
            <a:t>high risk.</a:t>
          </a:r>
          <a:endParaRPr lang="en-US" sz="1200" kern="1200">
            <a:latin typeface="Century Gothic" panose="020B0502020202020204" pitchFamily="34" charset="0"/>
          </a:endParaRPr>
        </a:p>
        <a:p>
          <a:pPr marL="0" lvl="0" indent="0" algn="l" defTabSz="533400">
            <a:lnSpc>
              <a:spcPct val="90000"/>
            </a:lnSpc>
            <a:spcBef>
              <a:spcPct val="0"/>
            </a:spcBef>
            <a:spcAft>
              <a:spcPct val="35000"/>
            </a:spcAft>
            <a:buNone/>
          </a:pPr>
          <a:r>
            <a:rPr lang="en-US" sz="1200" kern="1200">
              <a:latin typeface="Century Gothic" panose="020B0502020202020204" pitchFamily="34" charset="0"/>
            </a:rPr>
            <a:t>Urgent dates e.g. Court date, IVO expiry, children due to go to other parent.</a:t>
          </a:r>
          <a:endParaRPr lang="en-AU" sz="1200" kern="1200">
            <a:latin typeface="Century Gothic" panose="020B0502020202020204" pitchFamily="34" charset="0"/>
          </a:endParaRPr>
        </a:p>
      </dsp:txBody>
      <dsp:txXfrm>
        <a:off x="2555257" y="1706531"/>
        <a:ext cx="7665773" cy="1119669"/>
      </dsp:txXfrm>
    </dsp:sp>
    <dsp:sp modelId="{F70E14D9-6102-47C8-BDD9-6E90911BBCD0}">
      <dsp:nvSpPr>
        <dsp:cNvPr id="0" name=""/>
        <dsp:cNvSpPr/>
      </dsp:nvSpPr>
      <dsp:spPr>
        <a:xfrm rot="10800000">
          <a:off x="0" y="1274"/>
          <a:ext cx="2555257" cy="1722051"/>
        </a:xfrm>
        <a:prstGeom prst="upArrowCallout">
          <a:avLst>
            <a:gd name="adj1" fmla="val 5000"/>
            <a:gd name="adj2" fmla="val 10000"/>
            <a:gd name="adj3" fmla="val 15000"/>
            <a:gd name="adj4" fmla="val 64977"/>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730" tIns="199136" rIns="181730" bIns="199136"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sinoHand" panose="00000506040000020003" pitchFamily="2" charset="0"/>
          </a:endParaRPr>
        </a:p>
      </dsp:txBody>
      <dsp:txXfrm rot="-10800000">
        <a:off x="0" y="1274"/>
        <a:ext cx="2555257" cy="1119333"/>
      </dsp:txXfrm>
    </dsp:sp>
    <dsp:sp modelId="{7EBA97BA-7E50-47EA-BDC3-DF510ECB706F}">
      <dsp:nvSpPr>
        <dsp:cNvPr id="0" name=""/>
        <dsp:cNvSpPr/>
      </dsp:nvSpPr>
      <dsp:spPr>
        <a:xfrm>
          <a:off x="2555257" y="20650"/>
          <a:ext cx="7665773" cy="1119333"/>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498" tIns="152400" rIns="155498" bIns="152400" numCol="1" spcCol="1270" anchor="ctr" anchorCtr="0">
          <a:noAutofit/>
        </a:bodyPr>
        <a:lstStyle/>
        <a:p>
          <a:pPr marL="0" lvl="0" indent="0" algn="l" defTabSz="533400">
            <a:lnSpc>
              <a:spcPct val="90000"/>
            </a:lnSpc>
            <a:spcBef>
              <a:spcPct val="0"/>
            </a:spcBef>
            <a:spcAft>
              <a:spcPct val="35000"/>
            </a:spcAft>
            <a:buFont typeface="+mj-lt"/>
            <a:buNone/>
          </a:pPr>
          <a:r>
            <a:rPr lang="en-AU" sz="1200" kern="1200">
              <a:latin typeface="Century Gothic" panose="020B0502020202020204" pitchFamily="34" charset="0"/>
            </a:rPr>
            <a:t>1. Client name and DOB</a:t>
          </a:r>
        </a:p>
        <a:p>
          <a:pPr marL="0" lvl="0" indent="0" algn="l" defTabSz="533400">
            <a:lnSpc>
              <a:spcPct val="90000"/>
            </a:lnSpc>
            <a:spcBef>
              <a:spcPct val="0"/>
            </a:spcBef>
            <a:spcAft>
              <a:spcPct val="35000"/>
            </a:spcAft>
            <a:buNone/>
          </a:pPr>
          <a:r>
            <a:rPr lang="en-US" sz="1200" kern="1200">
              <a:latin typeface="Century Gothic" panose="020B0502020202020204" pitchFamily="34" charset="0"/>
            </a:rPr>
            <a:t>2. Other parties names and DOB (incl. children &amp; related parties)</a:t>
          </a:r>
          <a:endParaRPr lang="en-AU" sz="1200" kern="1200">
            <a:latin typeface="Century Gothic" panose="020B0502020202020204" pitchFamily="34" charset="0"/>
          </a:endParaRPr>
        </a:p>
        <a:p>
          <a:pPr marL="0" lvl="0" indent="0" algn="l" defTabSz="533400">
            <a:lnSpc>
              <a:spcPct val="90000"/>
            </a:lnSpc>
            <a:spcBef>
              <a:spcPct val="0"/>
            </a:spcBef>
            <a:spcAft>
              <a:spcPct val="35000"/>
            </a:spcAft>
            <a:buNone/>
          </a:pPr>
          <a:r>
            <a:rPr lang="en-AU" sz="1200" kern="1200">
              <a:latin typeface="Century Gothic" panose="020B0502020202020204" pitchFamily="34" charset="0"/>
            </a:rPr>
            <a:t>3. Legal matter type</a:t>
          </a:r>
        </a:p>
        <a:p>
          <a:pPr marL="0" lvl="0" indent="0" algn="l" defTabSz="533400">
            <a:lnSpc>
              <a:spcPct val="90000"/>
            </a:lnSpc>
            <a:spcBef>
              <a:spcPct val="0"/>
            </a:spcBef>
            <a:spcAft>
              <a:spcPct val="35000"/>
            </a:spcAft>
            <a:buNone/>
          </a:pPr>
          <a:r>
            <a:rPr lang="en-US" sz="1200" kern="1200">
              <a:latin typeface="Century Gothic" panose="020B0502020202020204" pitchFamily="34" charset="0"/>
            </a:rPr>
            <a:t>4. Contact details and if safe to text/call/email</a:t>
          </a:r>
          <a:endParaRPr lang="en-AU" sz="1200" kern="1200">
            <a:latin typeface="Century Gothic" panose="020B0502020202020204" pitchFamily="34" charset="0"/>
          </a:endParaRPr>
        </a:p>
      </dsp:txBody>
      <dsp:txXfrm>
        <a:off x="2555257" y="20650"/>
        <a:ext cx="7665773" cy="111933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F71658-6170-4DF6-BF2D-BB44D8B2C178}" type="datetimeFigureOut">
              <a:rPr lang="en-US" smtClean="0"/>
              <a:t>7/18/2024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2879269-FE69-49FE-917C-F6A929C8C1DC}" type="slidenum">
              <a:rPr lang="en-US" smtClean="0"/>
              <a:t>‹#›</a:t>
            </a:fld>
            <a:endParaRPr lang="en-US"/>
          </a:p>
        </p:txBody>
      </p:sp>
    </p:spTree>
    <p:extLst>
      <p:ext uri="{BB962C8B-B14F-4D97-AF65-F5344CB8AC3E}">
        <p14:creationId xmlns:p14="http://schemas.microsoft.com/office/powerpoint/2010/main" val="398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2879269-FE69-49FE-917C-F6A929C8C1DC}" type="slidenum">
              <a:rPr lang="en-US" smtClean="0"/>
              <a:t>8</a:t>
            </a:fld>
            <a:endParaRPr lang="en-US"/>
          </a:p>
        </p:txBody>
      </p:sp>
    </p:spTree>
    <p:extLst>
      <p:ext uri="{BB962C8B-B14F-4D97-AF65-F5344CB8AC3E}">
        <p14:creationId xmlns:p14="http://schemas.microsoft.com/office/powerpoint/2010/main" val="88726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2879269-FE69-49FE-917C-F6A929C8C1DC}" type="slidenum">
              <a:rPr lang="en-US" smtClean="0"/>
              <a:t>21</a:t>
            </a:fld>
            <a:endParaRPr lang="en-US"/>
          </a:p>
        </p:txBody>
      </p:sp>
    </p:spTree>
    <p:extLst>
      <p:ext uri="{BB962C8B-B14F-4D97-AF65-F5344CB8AC3E}">
        <p14:creationId xmlns:p14="http://schemas.microsoft.com/office/powerpoint/2010/main" val="313830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5ADDCC4-1C67-421E-9A74-D57D2D6E2E2A}" type="datetimeFigureOut">
              <a:rPr lang="en-AU" smtClean="0"/>
              <a:t>18/07/2024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352082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DDCC4-1C67-421E-9A74-D57D2D6E2E2A}" type="datetimeFigureOut">
              <a:rPr lang="en-AU" smtClean="0"/>
              <a:t>18/07/2024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209905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DDCC4-1C67-421E-9A74-D57D2D6E2E2A}" type="datetimeFigureOut">
              <a:rPr lang="en-AU" smtClean="0"/>
              <a:t>18/07/2024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316479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DDCC4-1C67-421E-9A74-D57D2D6E2E2A}" type="datetimeFigureOut">
              <a:rPr lang="en-AU" smtClean="0"/>
              <a:t>18/07/2024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376407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DDCC4-1C67-421E-9A74-D57D2D6E2E2A}" type="datetimeFigureOut">
              <a:rPr lang="en-AU" smtClean="0"/>
              <a:t>18/07/2024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192066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5ADDCC4-1C67-421E-9A74-D57D2D6E2E2A}" type="datetimeFigureOut">
              <a:rPr lang="en-AU" smtClean="0"/>
              <a:t>18/07/2024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24478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5ADDCC4-1C67-421E-9A74-D57D2D6E2E2A}" type="datetimeFigureOut">
              <a:rPr lang="en-AU" smtClean="0"/>
              <a:t>18/07/2024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331274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5ADDCC4-1C67-421E-9A74-D57D2D6E2E2A}" type="datetimeFigureOut">
              <a:rPr lang="en-AU" smtClean="0"/>
              <a:t>18/07/2024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272145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DDCC4-1C67-421E-9A74-D57D2D6E2E2A}" type="datetimeFigureOut">
              <a:rPr lang="en-AU" smtClean="0"/>
              <a:t>18/07/2024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762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DDCC4-1C67-421E-9A74-D57D2D6E2E2A}" type="datetimeFigureOut">
              <a:rPr lang="en-AU" smtClean="0"/>
              <a:t>18/07/2024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213509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DDCC4-1C67-421E-9A74-D57D2D6E2E2A}" type="datetimeFigureOut">
              <a:rPr lang="en-AU" smtClean="0"/>
              <a:t>18/07/2024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5B7E64-11CD-435A-A81C-34EBF8AE7BAB}" type="slidenum">
              <a:rPr lang="en-AU" smtClean="0"/>
              <a:t>‹#›</a:t>
            </a:fld>
            <a:endParaRPr lang="en-AU"/>
          </a:p>
        </p:txBody>
      </p:sp>
    </p:spTree>
    <p:extLst>
      <p:ext uri="{BB962C8B-B14F-4D97-AF65-F5344CB8AC3E}">
        <p14:creationId xmlns:p14="http://schemas.microsoft.com/office/powerpoint/2010/main" val="4806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DDCC4-1C67-421E-9A74-D57D2D6E2E2A}" type="datetimeFigureOut">
              <a:rPr lang="en-AU" smtClean="0"/>
              <a:t>18/07/2024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7E64-11CD-435A-A81C-34EBF8AE7BAB}" type="slidenum">
              <a:rPr lang="en-AU" smtClean="0"/>
              <a:t>‹#›</a:t>
            </a:fld>
            <a:endParaRPr lang="en-AU"/>
          </a:p>
        </p:txBody>
      </p:sp>
    </p:spTree>
    <p:extLst>
      <p:ext uri="{BB962C8B-B14F-4D97-AF65-F5344CB8AC3E}">
        <p14:creationId xmlns:p14="http://schemas.microsoft.com/office/powerpoint/2010/main" val="1209864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mailto:kwp@djirra.org.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mailto:support@djirra.org.au" TargetMode="External"/><Relationship Id="rId5" Type="http://schemas.openxmlformats.org/officeDocument/2006/relationships/diagramQuickStyle" Target="../diagrams/quickStyle2.xml"/><Relationship Id="rId15" Type="http://schemas.openxmlformats.org/officeDocument/2006/relationships/image" Target="../media/image34.png"/><Relationship Id="rId10" Type="http://schemas.openxmlformats.org/officeDocument/2006/relationships/hyperlink" Target="mailto:info.afvls@djirra.org.au" TargetMode="External"/><Relationship Id="rId4" Type="http://schemas.openxmlformats.org/officeDocument/2006/relationships/diagramLayout" Target="../diagrams/layout2.xml"/><Relationship Id="rId9" Type="http://schemas.openxmlformats.org/officeDocument/2006/relationships/image" Target="../media/image21.jpe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logo with a person in the middle&#10;&#10;Description automatically generated">
            <a:extLst>
              <a:ext uri="{FF2B5EF4-FFF2-40B4-BE49-F238E27FC236}">
                <a16:creationId xmlns:a16="http://schemas.microsoft.com/office/drawing/2014/main" id="{6237109D-7606-E916-2826-8351F7A601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600"/>
          <a:stretch/>
        </p:blipFill>
        <p:spPr bwMode="auto">
          <a:xfrm>
            <a:off x="2611541" y="209910"/>
            <a:ext cx="6576353" cy="47185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FAEFE2-5351-BC8E-12C1-5B89DE9BB49C}"/>
              </a:ext>
            </a:extLst>
          </p:cNvPr>
          <p:cNvPicPr>
            <a:picLocks noChangeAspect="1"/>
          </p:cNvPicPr>
          <p:nvPr/>
        </p:nvPicPr>
        <p:blipFill rotWithShape="1">
          <a:blip r:embed="rId3"/>
          <a:srcRect l="31951"/>
          <a:stretch/>
        </p:blipFill>
        <p:spPr>
          <a:xfrm rot="16200000">
            <a:off x="-2549480" y="2549480"/>
            <a:ext cx="6858000" cy="1759040"/>
          </a:xfrm>
          <a:prstGeom prst="rect">
            <a:avLst/>
          </a:prstGeom>
        </p:spPr>
      </p:pic>
      <p:pic>
        <p:nvPicPr>
          <p:cNvPr id="7" name="Picture 6">
            <a:extLst>
              <a:ext uri="{FF2B5EF4-FFF2-40B4-BE49-F238E27FC236}">
                <a16:creationId xmlns:a16="http://schemas.microsoft.com/office/drawing/2014/main" id="{D6A28504-0757-05EC-CD1E-B2DE52559B86}"/>
              </a:ext>
            </a:extLst>
          </p:cNvPr>
          <p:cNvPicPr>
            <a:picLocks noChangeAspect="1"/>
          </p:cNvPicPr>
          <p:nvPr/>
        </p:nvPicPr>
        <p:blipFill rotWithShape="1">
          <a:blip r:embed="rId3"/>
          <a:srcRect l="31951"/>
          <a:stretch/>
        </p:blipFill>
        <p:spPr>
          <a:xfrm rot="5400000" flipH="1">
            <a:off x="7883478" y="2549480"/>
            <a:ext cx="6858000" cy="1759040"/>
          </a:xfrm>
          <a:prstGeom prst="rect">
            <a:avLst/>
          </a:prstGeom>
        </p:spPr>
      </p:pic>
    </p:spTree>
    <p:extLst>
      <p:ext uri="{BB962C8B-B14F-4D97-AF65-F5344CB8AC3E}">
        <p14:creationId xmlns:p14="http://schemas.microsoft.com/office/powerpoint/2010/main" val="148688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colorful ornaments&#10;&#10;Description automatically generated">
            <a:extLst>
              <a:ext uri="{FF2B5EF4-FFF2-40B4-BE49-F238E27FC236}">
                <a16:creationId xmlns:a16="http://schemas.microsoft.com/office/drawing/2014/main" id="{27E78BBF-B857-7105-A9F4-6D7BC9143C6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F514FC7-31A7-DE13-983C-875AE46A4DAA}"/>
              </a:ext>
            </a:extLst>
          </p:cNvPr>
          <p:cNvSpPr txBox="1">
            <a:spLocks noGrp="1" noRot="1" noMove="1" noResize="1" noEditPoints="1" noAdjustHandles="1" noChangeArrowheads="1" noChangeShapeType="1"/>
          </p:cNvSpPr>
          <p:nvPr/>
        </p:nvSpPr>
        <p:spPr>
          <a:xfrm>
            <a:off x="690495" y="2332786"/>
            <a:ext cx="8881759" cy="369332"/>
          </a:xfrm>
          <a:prstGeom prst="rect">
            <a:avLst/>
          </a:prstGeom>
          <a:noFill/>
        </p:spPr>
        <p:txBody>
          <a:bodyPr wrap="square" rtlCol="0">
            <a:spAutoFit/>
          </a:bodyPr>
          <a:lstStyle/>
          <a:p>
            <a:pPr defTabSz="1217706"/>
            <a:r>
              <a:rPr lang="en-US" baseline="0">
                <a:solidFill>
                  <a:schemeClr val="bg1"/>
                </a:solidFill>
                <a:latin typeface="Century Gothic" panose="020B0502020202020204" pitchFamily="34" charset="0"/>
              </a:rPr>
              <a:t>There may be times when Djirra Legal cannot assist a person.</a:t>
            </a:r>
            <a:endParaRPr lang="en-AU">
              <a:solidFill>
                <a:schemeClr val="bg1"/>
              </a:solidFill>
              <a:latin typeface="Seaford" panose="00000500000000000000" pitchFamily="2" charset="0"/>
            </a:endParaRPr>
          </a:p>
        </p:txBody>
      </p:sp>
      <p:sp>
        <p:nvSpPr>
          <p:cNvPr id="3" name="TextBox 2">
            <a:extLst>
              <a:ext uri="{FF2B5EF4-FFF2-40B4-BE49-F238E27FC236}">
                <a16:creationId xmlns:a16="http://schemas.microsoft.com/office/drawing/2014/main" id="{D587E4CC-1CFA-CB21-2F5D-6AF45D164525}"/>
              </a:ext>
            </a:extLst>
          </p:cNvPr>
          <p:cNvSpPr txBox="1">
            <a:spLocks noGrp="1" noRot="1" noMove="1" noResize="1" noEditPoints="1" noAdjustHandles="1" noChangeArrowheads="1" noChangeShapeType="1"/>
          </p:cNvSpPr>
          <p:nvPr/>
        </p:nvSpPr>
        <p:spPr>
          <a:xfrm>
            <a:off x="2394460" y="2876771"/>
            <a:ext cx="8167523" cy="344709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baseline="0">
                <a:solidFill>
                  <a:schemeClr val="bg1"/>
                </a:solidFill>
                <a:latin typeface="Century Gothic" panose="020B0502020202020204" pitchFamily="34" charset="0"/>
              </a:rPr>
              <a:t>There are a few different reasons for this, including:</a:t>
            </a:r>
            <a:br>
              <a:rPr lang="en-US" baseline="0">
                <a:solidFill>
                  <a:schemeClr val="bg1"/>
                </a:solidFill>
                <a:latin typeface="Century Gothic" panose="020B0502020202020204" pitchFamily="34" charset="0"/>
              </a:rPr>
            </a:br>
            <a:endParaRPr lang="en-US" baseline="0">
              <a:solidFill>
                <a:schemeClr val="bg1"/>
              </a:solidFill>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a:solidFill>
                  <a:schemeClr val="bg1"/>
                </a:solidFill>
                <a:latin typeface="Century Gothic" panose="020B0502020202020204" pitchFamily="34" charset="0"/>
              </a:rPr>
              <a:t>A conflict of interest exists;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a:solidFill>
                  <a:schemeClr val="bg1"/>
                </a:solidFill>
                <a:latin typeface="Century Gothic" panose="020B0502020202020204" pitchFamily="34" charset="0"/>
              </a:rPr>
              <a:t>A client does not fit the eligibility criteria;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a:solidFill>
                  <a:schemeClr val="bg1"/>
                </a:solidFill>
                <a:latin typeface="Century Gothic" panose="020B0502020202020204" pitchFamily="34" charset="0"/>
              </a:rPr>
              <a:t>Another service is more appropriate/specialised – such as expert legal services;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a:solidFill>
                  <a:schemeClr val="bg1"/>
                </a:solidFill>
                <a:latin typeface="Century Gothic" panose="020B0502020202020204" pitchFamily="34" charset="0"/>
              </a:rPr>
              <a:t>The legal needs of the client are not in our areas of work; 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a:solidFill>
                  <a:schemeClr val="bg1"/>
                </a:solidFill>
                <a:latin typeface="Century Gothic" panose="020B0502020202020204" pitchFamily="34" charset="0"/>
              </a:rPr>
              <a:t>A client may not be eligible for legal aid funding.</a:t>
            </a:r>
            <a:br>
              <a:rPr lang="en-US" baseline="0">
                <a:solidFill>
                  <a:schemeClr val="bg1"/>
                </a:solidFill>
                <a:latin typeface="Century Gothic" panose="020B0502020202020204" pitchFamily="34" charset="0"/>
              </a:rPr>
            </a:br>
            <a:endParaRPr lang="en-US" baseline="0">
              <a:solidFill>
                <a:schemeClr val="bg1"/>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br>
              <a:rPr lang="en-US" sz="1400" baseline="0">
                <a:solidFill>
                  <a:schemeClr val="bg1"/>
                </a:solidFill>
                <a:latin typeface="Century Gothic" panose="020B0502020202020204" pitchFamily="34" charset="0"/>
              </a:rPr>
            </a:br>
            <a:br>
              <a:rPr lang="en-US" sz="1400" baseline="0">
                <a:solidFill>
                  <a:schemeClr val="bg1"/>
                </a:solidFill>
                <a:latin typeface="Century Gothic" panose="020B0502020202020204" pitchFamily="34" charset="0"/>
              </a:rPr>
            </a:br>
            <a:r>
              <a:rPr lang="en-US" sz="1200" baseline="0">
                <a:solidFill>
                  <a:schemeClr val="bg1"/>
                </a:solidFill>
                <a:latin typeface="Century Gothic" panose="020B0502020202020204" pitchFamily="34" charset="0"/>
              </a:rPr>
              <a:t>Note: This will not always prevent our ability to assist, however there may be instances where we cannot act for someone all the way to a hearing, if legal aid does not fund the matter.</a:t>
            </a:r>
            <a:endParaRPr lang="en-US" sz="1400" baseline="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1069FF9D-DEFA-8838-E07D-000F3748A6D9}"/>
              </a:ext>
            </a:extLst>
          </p:cNvPr>
          <p:cNvPicPr>
            <a:picLocks noChangeAspect="1"/>
          </p:cNvPicPr>
          <p:nvPr/>
        </p:nvPicPr>
        <p:blipFill>
          <a:blip r:embed="rId3"/>
          <a:stretch>
            <a:fillRect/>
          </a:stretch>
        </p:blipFill>
        <p:spPr>
          <a:xfrm>
            <a:off x="379944" y="281329"/>
            <a:ext cx="6672024" cy="1770129"/>
          </a:xfrm>
          <a:prstGeom prst="rect">
            <a:avLst/>
          </a:prstGeom>
        </p:spPr>
      </p:pic>
    </p:spTree>
    <p:extLst>
      <p:ext uri="{BB962C8B-B14F-4D97-AF65-F5344CB8AC3E}">
        <p14:creationId xmlns:p14="http://schemas.microsoft.com/office/powerpoint/2010/main" val="411977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1C646-9CE0-43F9-A990-202AD9101E1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16200000">
            <a:off x="-2549480" y="2549480"/>
            <a:ext cx="6858000" cy="1759040"/>
          </a:xfrm>
          <a:prstGeom prst="rect">
            <a:avLst/>
          </a:prstGeom>
        </p:spPr>
      </p:pic>
      <p:pic>
        <p:nvPicPr>
          <p:cNvPr id="5" name="Picture 4">
            <a:extLst>
              <a:ext uri="{FF2B5EF4-FFF2-40B4-BE49-F238E27FC236}">
                <a16:creationId xmlns:a16="http://schemas.microsoft.com/office/drawing/2014/main" id="{0D3FFA4A-71D1-BC3A-B934-54B334FCF8C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5400000" flipH="1">
            <a:off x="7883480" y="2549480"/>
            <a:ext cx="6858000" cy="1759040"/>
          </a:xfrm>
          <a:prstGeom prst="rect">
            <a:avLst/>
          </a:prstGeom>
        </p:spPr>
      </p:pic>
      <p:sp>
        <p:nvSpPr>
          <p:cNvPr id="7" name="TextBox 6">
            <a:extLst>
              <a:ext uri="{FF2B5EF4-FFF2-40B4-BE49-F238E27FC236}">
                <a16:creationId xmlns:a16="http://schemas.microsoft.com/office/drawing/2014/main" id="{5FB0740D-9D8E-5342-AAE9-16C4EF558F56}"/>
              </a:ext>
            </a:extLst>
          </p:cNvPr>
          <p:cNvSpPr txBox="1">
            <a:spLocks noGrp="1" noRot="1" noMove="1" noResize="1" noEditPoints="1" noAdjustHandles="1" noChangeArrowheads="1" noChangeShapeType="1"/>
          </p:cNvSpPr>
          <p:nvPr/>
        </p:nvSpPr>
        <p:spPr>
          <a:xfrm>
            <a:off x="2028833" y="2130097"/>
            <a:ext cx="8134334" cy="3477875"/>
          </a:xfrm>
          <a:prstGeom prst="rect">
            <a:avLst/>
          </a:prstGeom>
          <a:noFill/>
        </p:spPr>
        <p:txBody>
          <a:bodyPr wrap="square" rtlCol="0">
            <a:spAutoFit/>
          </a:bodyPr>
          <a:lstStyle/>
          <a:p>
            <a:pPr lvl="0"/>
            <a:r>
              <a:rPr lang="en-AU" sz="2200">
                <a:latin typeface="Century Gothic" panose="020B0502020202020204" pitchFamily="34" charset="0"/>
              </a:rPr>
              <a:t>Djirra Legal also has a </a:t>
            </a:r>
            <a:r>
              <a:rPr lang="en-AU" sz="2200" b="1">
                <a:latin typeface="Century Gothic" panose="020B0502020202020204" pitchFamily="34" charset="0"/>
              </a:rPr>
              <a:t>Prison Support Program (PSP)</a:t>
            </a:r>
            <a:r>
              <a:rPr lang="en-AU" sz="2200">
                <a:latin typeface="Century Gothic" panose="020B0502020202020204" pitchFamily="34" charset="0"/>
              </a:rPr>
              <a:t> which supports women who are incarcerated in Dame Phyllis Frost Centre and Tarrengower Women's Prison. </a:t>
            </a:r>
          </a:p>
          <a:p>
            <a:pPr lvl="0"/>
            <a:endParaRPr lang="en-AU" sz="2200">
              <a:latin typeface="Century Gothic" panose="020B0502020202020204" pitchFamily="34" charset="0"/>
            </a:endParaRPr>
          </a:p>
          <a:p>
            <a:pPr lvl="0"/>
            <a:r>
              <a:rPr lang="en-AU" sz="2200">
                <a:latin typeface="Century Gothic" panose="020B0502020202020204" pitchFamily="34" charset="0"/>
              </a:rPr>
              <a:t>Our PSP Lawyer and PLSW support women with the same legal issues as our wider legal service (family violence, family law child protection, victims of crime), through weekly outreach.</a:t>
            </a:r>
            <a:br>
              <a:rPr lang="en-AU" sz="2200">
                <a:latin typeface="Century Gothic" panose="020B0502020202020204" pitchFamily="34" charset="0"/>
              </a:rPr>
            </a:br>
            <a:endParaRPr lang="en-AU" sz="2200">
              <a:latin typeface="Century Gothic" panose="020B0502020202020204" pitchFamily="34" charset="0"/>
            </a:endParaRPr>
          </a:p>
          <a:p>
            <a:r>
              <a:rPr lang="en-AU" sz="2200">
                <a:latin typeface="Century Gothic" panose="020B0502020202020204" pitchFamily="34" charset="0"/>
              </a:rPr>
              <a:t>Support is provided both in prison and post-release.</a:t>
            </a:r>
          </a:p>
        </p:txBody>
      </p:sp>
      <p:pic>
        <p:nvPicPr>
          <p:cNvPr id="3" name="Picture 2">
            <a:extLst>
              <a:ext uri="{FF2B5EF4-FFF2-40B4-BE49-F238E27FC236}">
                <a16:creationId xmlns:a16="http://schemas.microsoft.com/office/drawing/2014/main" id="{5ACCE951-071E-21BA-D6E8-B6599EEB3B99}"/>
              </a:ext>
            </a:extLst>
          </p:cNvPr>
          <p:cNvPicPr>
            <a:picLocks noGrp="1" noRot="1" noChangeAspect="1" noMove="1" noResize="1" noEditPoints="1" noAdjustHandles="1" noChangeArrowheads="1" noChangeShapeType="1" noCrop="1"/>
          </p:cNvPicPr>
          <p:nvPr/>
        </p:nvPicPr>
        <p:blipFill>
          <a:blip r:embed="rId3"/>
          <a:stretch>
            <a:fillRect/>
          </a:stretch>
        </p:blipFill>
        <p:spPr>
          <a:xfrm>
            <a:off x="2652969" y="516399"/>
            <a:ext cx="6886063" cy="998351"/>
          </a:xfrm>
          <a:prstGeom prst="rect">
            <a:avLst/>
          </a:prstGeom>
        </p:spPr>
      </p:pic>
    </p:spTree>
    <p:extLst>
      <p:ext uri="{BB962C8B-B14F-4D97-AF65-F5344CB8AC3E}">
        <p14:creationId xmlns:p14="http://schemas.microsoft.com/office/powerpoint/2010/main" val="377478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DD7BED2-AAAF-1B9A-781E-6E008FF17C76}"/>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8534C7C7-0623-7DE0-C0EC-91924BFF7C37}"/>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FDF28858-54CA-BE84-3FE9-07F6D65D9EC2}"/>
              </a:ext>
            </a:extLst>
          </p:cNvPr>
          <p:cNvSpPr txBox="1">
            <a:spLocks noMove="1" noResize="1"/>
          </p:cNvSpPr>
          <p:nvPr/>
        </p:nvSpPr>
        <p:spPr>
          <a:xfrm>
            <a:off x="2028834" y="2130094"/>
            <a:ext cx="8134337" cy="44935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There are two types of intervention orders that can be ordered in the Magistrates' Court: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457200" marR="0" lvl="0" indent="-457200" algn="l" defTabSz="914400" rtl="0" fontAlgn="auto" hangingPunct="1">
              <a:lnSpc>
                <a:spcPct val="100000"/>
              </a:lnSpc>
              <a:spcBef>
                <a:spcPts val="0"/>
              </a:spcBef>
              <a:spcAft>
                <a:spcPts val="0"/>
              </a:spcAft>
              <a:buSzPct val="100000"/>
              <a:buFont typeface="Aptos Display"/>
              <a:buAutoNum type="arabicPeriod"/>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personal safety orders (PSIVOs); and </a:t>
            </a: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family violence intervention orders (FVIVOs).</a:t>
            </a: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FVIVOs apply to situations involving family members or people in a relationship. They operate under the </a:t>
            </a:r>
            <a:r>
              <a:rPr lang="en-AU" sz="2200" b="1" i="0" u="none" strike="noStrike" kern="1200" cap="none" spc="0" baseline="0">
                <a:solidFill>
                  <a:srgbClr val="000000"/>
                </a:solidFill>
                <a:uFillTx/>
                <a:latin typeface="Century Gothic" pitchFamily="34"/>
              </a:rPr>
              <a:t>Family Violence Protection Act [2008]</a:t>
            </a:r>
            <a:r>
              <a:rPr lang="en-AU" sz="2200" b="0" i="0" u="none" strike="noStrike" kern="1200" cap="none" spc="0" baseline="0">
                <a:solidFill>
                  <a:srgbClr val="000000"/>
                </a:solidFill>
                <a:uFillTx/>
                <a:latin typeface="Century Gothic" pitchFamily="34"/>
              </a:rPr>
              <a:t>.</a:t>
            </a: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A7EFD979-4165-DB17-F4F1-2AA069CEDD64}"/>
              </a:ext>
            </a:extLst>
          </p:cNvPr>
          <p:cNvSpPr txBox="1"/>
          <p:nvPr/>
        </p:nvSpPr>
        <p:spPr>
          <a:xfrm>
            <a:off x="1962293" y="1250030"/>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Family Violence Intervention Orders </a:t>
            </a:r>
            <a:endParaRPr lang="en-AU" sz="2800" b="1" i="0" u="none" strike="noStrike" kern="1200" cap="none" spc="0" baseline="0">
              <a:solidFill>
                <a:srgbClr val="000000"/>
              </a:solidFill>
              <a:uFillTx/>
              <a:latin typeface="Apto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4DD4873-B790-07A5-7B2A-4D0B6311773B}"/>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2700F8CA-2B30-629D-E44A-662F5BBA0BFA}"/>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44B521B6-3020-337D-B213-D3900DDAF59F}"/>
              </a:ext>
            </a:extLst>
          </p:cNvPr>
          <p:cNvSpPr txBox="1">
            <a:spLocks noMove="1" noResize="1"/>
          </p:cNvSpPr>
          <p:nvPr/>
        </p:nvSpPr>
        <p:spPr>
          <a:xfrm>
            <a:off x="2028834" y="2130094"/>
            <a:ext cx="8134337" cy="415498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1" i="0" u="none" strike="noStrike" kern="1200" cap="none" spc="0" baseline="0">
                <a:solidFill>
                  <a:srgbClr val="000000"/>
                </a:solidFill>
                <a:uFillTx/>
                <a:latin typeface="Century Gothic" pitchFamily="34"/>
              </a:rPr>
              <a:t>Applicant: </a:t>
            </a:r>
            <a:r>
              <a:rPr lang="en-AU" sz="2200" b="0" i="0" u="none" strike="noStrike" kern="1200" cap="none" spc="0" baseline="0">
                <a:solidFill>
                  <a:srgbClr val="000000"/>
                </a:solidFill>
                <a:uFillTx/>
                <a:latin typeface="Century Gothic" pitchFamily="34"/>
              </a:rPr>
              <a:t>The person (or organisation) that applies for the FVIVO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1" i="0" u="none" strike="noStrike" kern="1200" cap="none" spc="0" baseline="0">
                <a:solidFill>
                  <a:srgbClr val="000000"/>
                </a:solidFill>
                <a:uFillTx/>
                <a:latin typeface="Century Gothic" pitchFamily="34"/>
              </a:rPr>
              <a:t>Affected Family Member: </a:t>
            </a:r>
            <a:r>
              <a:rPr lang="en-AU" sz="2200" b="0" i="0" u="none" strike="noStrike" kern="1200" cap="none" spc="0" baseline="0">
                <a:solidFill>
                  <a:srgbClr val="000000"/>
                </a:solidFill>
                <a:uFillTx/>
                <a:latin typeface="Century Gothic" pitchFamily="34"/>
              </a:rPr>
              <a:t>Person (or people) protected by the FVIVO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1" i="0" u="none" strike="noStrike" kern="1200" cap="none" spc="0" baseline="0">
                <a:solidFill>
                  <a:srgbClr val="000000"/>
                </a:solidFill>
                <a:uFillTx/>
                <a:latin typeface="Century Gothic" pitchFamily="34"/>
              </a:rPr>
              <a:t>Respondent: </a:t>
            </a:r>
            <a:r>
              <a:rPr lang="en-AU" sz="2200" b="0" i="0" u="none" strike="noStrike" kern="1200" cap="none" spc="0" baseline="0">
                <a:solidFill>
                  <a:srgbClr val="000000"/>
                </a:solidFill>
                <a:uFillTx/>
                <a:latin typeface="Century Gothic" pitchFamily="34"/>
              </a:rPr>
              <a:t>Person that the FVIVO applies to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FVIVO length is a matter decided by the Magistrate, although each party can make their views about the length clear to the Court.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F2DC5714-9FA4-D675-F149-B812E60FF751}"/>
              </a:ext>
            </a:extLst>
          </p:cNvPr>
          <p:cNvSpPr txBox="1"/>
          <p:nvPr/>
        </p:nvSpPr>
        <p:spPr>
          <a:xfrm>
            <a:off x="1962293" y="1250030"/>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FVIVO Parties </a:t>
            </a:r>
            <a:endParaRPr lang="en-AU" sz="2800" b="1" i="0" u="none" strike="noStrike" kern="1200" cap="none" spc="0" baseline="0">
              <a:solidFill>
                <a:srgbClr val="000000"/>
              </a:solidFill>
              <a:uFillTx/>
              <a:latin typeface="Apto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1747DF7-1648-31BF-3D2B-CEAF7D926892}"/>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60503FD5-73C4-941D-F38C-3A265D51A07F}"/>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0EF0C075-DE4F-8A5F-6EB8-D37C56F88FE3}"/>
              </a:ext>
            </a:extLst>
          </p:cNvPr>
          <p:cNvSpPr txBox="1">
            <a:spLocks noMove="1" noResize="1"/>
          </p:cNvSpPr>
          <p:nvPr/>
        </p:nvSpPr>
        <p:spPr>
          <a:xfrm>
            <a:off x="2028834" y="2130094"/>
            <a:ext cx="8134337" cy="369331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FVIVOs can contain a range of conditions – some allow contact between parties, and some prohibit contact.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Aside from contact, some other example conditions stop the Respondent from: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ea typeface="Calibri" pitchFamily="34"/>
                <a:cs typeface="Times New Roman" pitchFamily="18"/>
              </a:rPr>
              <a:t>Committing family violence;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ea typeface="Calibri" pitchFamily="34"/>
                <a:cs typeface="Times New Roman" pitchFamily="18"/>
              </a:rPr>
              <a:t>Intentionally damaging property;</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ea typeface="Calibri" pitchFamily="34"/>
                <a:cs typeface="Times New Roman" pitchFamily="18"/>
              </a:rPr>
              <a:t>Attempting to locate, follow or keep the AFM under surveillance;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ea typeface="Calibri" pitchFamily="34"/>
                <a:cs typeface="Times New Roman" pitchFamily="18"/>
              </a:rPr>
              <a:t>Publishing material about the AFM on the internet;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ea typeface="Calibri" pitchFamily="34"/>
                <a:cs typeface="Times New Roman" pitchFamily="18"/>
              </a:rPr>
              <a:t>Approach or remain within X metres of the AFM, their home, or any other place where they live, work or attend school/childcare; or</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ea typeface="Calibri" pitchFamily="34"/>
                <a:cs typeface="Times New Roman" pitchFamily="18"/>
              </a:rPr>
              <a:t>Getting another person to do anything that they must not do under this order. </a:t>
            </a: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D7C0C834-7693-46C9-697F-D6B240288855}"/>
              </a:ext>
            </a:extLst>
          </p:cNvPr>
          <p:cNvSpPr txBox="1"/>
          <p:nvPr/>
        </p:nvSpPr>
        <p:spPr>
          <a:xfrm>
            <a:off x="1953322" y="1187275"/>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FVIVO Conditions</a:t>
            </a:r>
            <a:endParaRPr lang="en-AU" sz="2800" b="1" i="0" u="none" strike="noStrike" kern="1200" cap="none" spc="0" baseline="0">
              <a:solidFill>
                <a:srgbClr val="000000"/>
              </a:solidFill>
              <a:uFillTx/>
              <a:latin typeface="Apto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FEFF957-F814-09C3-D8F8-722352FDC02E}"/>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B796750A-1B96-159B-7AC2-A7AD841EAB42}"/>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A4D516C5-A03E-C27D-3C6E-C403BEE2967F}"/>
              </a:ext>
            </a:extLst>
          </p:cNvPr>
          <p:cNvSpPr txBox="1">
            <a:spLocks noMove="1" noResize="1"/>
          </p:cNvSpPr>
          <p:nvPr/>
        </p:nvSpPr>
        <p:spPr>
          <a:xfrm>
            <a:off x="2028834" y="2130094"/>
            <a:ext cx="8134337" cy="65864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FVIVOs can contain exceptions, particularly where parties have children.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It is important for clients to seek legal advice about exceptions, as they are often misinterpreted.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Exceptions can include: </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Being able to do anything permitted by a Family Law Act order, a child protection order or a written agreement about child arrangements; </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Negotiate child arrangements by letter, email or text message:</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Communicate through a lawyer or mediator; or </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Arrange and participate in counselling or mediation.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a:solidFill>
                  <a:srgbClr val="000000"/>
                </a:solidFill>
                <a:uFillTx/>
                <a:latin typeface="Century Gothic"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3B5A872C-71EA-90D3-4BBB-2900F27036E7}"/>
              </a:ext>
            </a:extLst>
          </p:cNvPr>
          <p:cNvSpPr txBox="1"/>
          <p:nvPr/>
        </p:nvSpPr>
        <p:spPr>
          <a:xfrm>
            <a:off x="2028834" y="1187275"/>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FVIVO Exceptions </a:t>
            </a:r>
            <a:endParaRPr lang="en-AU" sz="2800" b="1" i="0" u="none" strike="noStrike" kern="1200" cap="none" spc="0" baseline="0">
              <a:solidFill>
                <a:srgbClr val="000000"/>
              </a:solidFill>
              <a:uFillTx/>
              <a:latin typeface="Apto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4FAADCB-4E8F-6E91-0FB3-300A3381EB06}"/>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F5BDA3E7-D562-3A6F-9E8D-C430542E8884}"/>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27CB8C6C-ABA1-E182-1A81-D7499A20BA3E}"/>
              </a:ext>
            </a:extLst>
          </p:cNvPr>
          <p:cNvSpPr txBox="1">
            <a:spLocks noMove="1" noResize="1"/>
          </p:cNvSpPr>
          <p:nvPr/>
        </p:nvSpPr>
        <p:spPr>
          <a:xfrm>
            <a:off x="2028834" y="2130094"/>
            <a:ext cx="8134337" cy="415498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If a Respondent breaches the conditions of a FVIVO, the police can charge them with a criminal offence.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It is important that the breach is reported to police. Breaches are also often misinterpreted, and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While not essential, it can be helpful for clients to have a support person to attend the police station with them.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375BD359-64B9-00F8-6B98-F4EABA9D9360}"/>
              </a:ext>
            </a:extLst>
          </p:cNvPr>
          <p:cNvSpPr txBox="1"/>
          <p:nvPr/>
        </p:nvSpPr>
        <p:spPr>
          <a:xfrm>
            <a:off x="1935400" y="1348639"/>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Breaches</a:t>
            </a:r>
            <a:endParaRPr lang="en-AU" sz="2800" b="1" i="0" u="none" strike="noStrike" kern="1200" cap="none" spc="0" baseline="0">
              <a:solidFill>
                <a:srgbClr val="000000"/>
              </a:solidFill>
              <a:uFillTx/>
              <a:latin typeface="Apto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E15CABC-EF8C-4630-4650-68FADA180FEF}"/>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ECAE92D6-2E8D-68B8-18E1-A067AC5F6A40}"/>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A296DCB4-F387-54DB-ACF6-3D009A5CB96F}"/>
              </a:ext>
            </a:extLst>
          </p:cNvPr>
          <p:cNvSpPr txBox="1">
            <a:spLocks noMove="1" noResize="1"/>
          </p:cNvSpPr>
          <p:nvPr/>
        </p:nvSpPr>
        <p:spPr>
          <a:xfrm>
            <a:off x="2028834" y="2130094"/>
            <a:ext cx="8134337" cy="44935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The term ‘misidentification’ means that the person </a:t>
            </a:r>
            <a:r>
              <a:rPr lang="en-AU" sz="2200" b="0" i="1" u="none" strike="noStrike" kern="1200" cap="none" spc="0" baseline="0">
                <a:solidFill>
                  <a:srgbClr val="000000"/>
                </a:solidFill>
                <a:uFillTx/>
                <a:latin typeface="Century Gothic" pitchFamily="34"/>
              </a:rPr>
              <a:t>experiencing</a:t>
            </a:r>
            <a:r>
              <a:rPr lang="en-AU" sz="2200" b="0" i="0" u="none" strike="noStrike" kern="1200" cap="none" spc="0" baseline="0">
                <a:solidFill>
                  <a:srgbClr val="000000"/>
                </a:solidFill>
                <a:uFillTx/>
                <a:latin typeface="Century Gothic" pitchFamily="34"/>
              </a:rPr>
              <a:t> violence is misidentified as the person </a:t>
            </a:r>
            <a:r>
              <a:rPr lang="en-AU" sz="2200" b="0" i="1" u="none" strike="noStrike" kern="1200" cap="none" spc="0" baseline="0">
                <a:solidFill>
                  <a:srgbClr val="000000"/>
                </a:solidFill>
                <a:uFillTx/>
                <a:latin typeface="Century Gothic" pitchFamily="34"/>
              </a:rPr>
              <a:t>using</a:t>
            </a:r>
            <a:r>
              <a:rPr lang="en-AU" sz="2200" b="0" i="0" u="none" strike="noStrike" kern="1200" cap="none" spc="0" baseline="0">
                <a:solidFill>
                  <a:srgbClr val="000000"/>
                </a:solidFill>
                <a:uFillTx/>
                <a:latin typeface="Century Gothic" pitchFamily="34"/>
              </a:rPr>
              <a:t> violence.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Misidentification is way that people using violence can use of the legal system to perpetrate further family violence, by controlling and preventing affected family members from accessing the protections of the legal system.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The consequences can be life altering, and in extreme cases, life threatening.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624B7DF3-E3B9-3D16-9E7F-2CE2DA958739}"/>
              </a:ext>
            </a:extLst>
          </p:cNvPr>
          <p:cNvSpPr txBox="1"/>
          <p:nvPr/>
        </p:nvSpPr>
        <p:spPr>
          <a:xfrm>
            <a:off x="1935400" y="1348639"/>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Misidentification</a:t>
            </a:r>
            <a:endParaRPr lang="en-AU" sz="2800" b="1" i="0" u="none" strike="noStrike" kern="1200" cap="none" spc="0" baseline="0">
              <a:solidFill>
                <a:srgbClr val="000000"/>
              </a:solidFill>
              <a:uFillTx/>
              <a:latin typeface="Apto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DFD4CDF-2153-BA80-56BA-ACD69F47F3A2}"/>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9B0F9DD2-AFED-F4BD-11D9-5F8E143852F3}"/>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C154CEC9-6C5B-BD92-F3C3-FD16ECEC9019}"/>
              </a:ext>
            </a:extLst>
          </p:cNvPr>
          <p:cNvSpPr txBox="1">
            <a:spLocks noMove="1" noResize="1"/>
          </p:cNvSpPr>
          <p:nvPr/>
        </p:nvSpPr>
        <p:spPr>
          <a:xfrm>
            <a:off x="2028834" y="2130094"/>
            <a:ext cx="8134337" cy="37856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000" b="0" i="0" u="none" strike="noStrike" kern="1200" cap="none" spc="0" baseline="0">
                <a:solidFill>
                  <a:srgbClr val="000000"/>
                </a:solidFill>
                <a:uFillTx/>
                <a:latin typeface="Century Gothic" pitchFamily="34"/>
              </a:rPr>
              <a:t>An undertaking is an agreement between the Applicant and the Respondent.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0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000" b="0" i="0" u="none" strike="noStrike" kern="1200" cap="none" spc="0" baseline="0">
                <a:solidFill>
                  <a:srgbClr val="000000"/>
                </a:solidFill>
                <a:uFillTx/>
                <a:latin typeface="Century Gothic" pitchFamily="34"/>
              </a:rPr>
              <a:t>The undertaking also includes conditions that the Respondent has agreed to. The Respondent has to sign it as a promise that they will follow the agreement.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0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000" b="0" i="0" u="none" strike="noStrike" kern="1200" cap="none" spc="0" baseline="0">
                <a:solidFill>
                  <a:srgbClr val="000000"/>
                </a:solidFill>
                <a:uFillTx/>
                <a:latin typeface="Century Gothic" pitchFamily="34"/>
              </a:rPr>
              <a:t>An undertaking is not an order of the Court and the police cannot enforce 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0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000" b="0" i="0" u="none" strike="noStrike" kern="1200" cap="none" spc="0" baseline="0">
                <a:solidFill>
                  <a:srgbClr val="000000"/>
                </a:solidFill>
                <a:uFillTx/>
                <a:latin typeface="Century Gothic" pitchFamily="34"/>
              </a:rPr>
              <a:t>If the Respondent does not follow the undertaking, Applicants can re-apply for a FVIVO. </a:t>
            </a: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0938E2B3-CE45-E414-C06B-F054013AEADF}"/>
              </a:ext>
            </a:extLst>
          </p:cNvPr>
          <p:cNvSpPr txBox="1"/>
          <p:nvPr/>
        </p:nvSpPr>
        <p:spPr>
          <a:xfrm>
            <a:off x="1935400" y="1348639"/>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Undertakings </a:t>
            </a:r>
            <a:endParaRPr lang="en-AU" sz="2800" b="1" i="0" u="none" strike="noStrike" kern="1200" cap="none" spc="0" baseline="0">
              <a:solidFill>
                <a:srgbClr val="000000"/>
              </a:solidFill>
              <a:uFillTx/>
              <a:latin typeface="Apto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2439BE4-A585-1FE5-C3AF-6B0EE665D48E}"/>
              </a:ext>
            </a:extLst>
          </p:cNvPr>
          <p:cNvPicPr>
            <a:picLocks noMove="1" noResize="1"/>
          </p:cNvPicPr>
          <p:nvPr/>
        </p:nvPicPr>
        <p:blipFill>
          <a:blip r:embed="rId2"/>
          <a:srcRect l="31951"/>
          <a:stretch>
            <a:fillRect/>
          </a:stretch>
        </p:blipFill>
        <p:spPr>
          <a:xfrm rot="16200004">
            <a:off x="-2549480" y="2549480"/>
            <a:ext cx="6858000" cy="1759040"/>
          </a:xfrm>
          <a:prstGeom prst="rect">
            <a:avLst/>
          </a:prstGeom>
          <a:noFill/>
          <a:ln cap="flat">
            <a:noFill/>
          </a:ln>
        </p:spPr>
      </p:pic>
      <p:pic>
        <p:nvPicPr>
          <p:cNvPr id="3" name="Picture 4">
            <a:extLst>
              <a:ext uri="{FF2B5EF4-FFF2-40B4-BE49-F238E27FC236}">
                <a16:creationId xmlns:a16="http://schemas.microsoft.com/office/drawing/2014/main" id="{9322A09E-6348-CFDF-979B-C8BD8355750B}"/>
              </a:ext>
            </a:extLst>
          </p:cNvPr>
          <p:cNvPicPr>
            <a:picLocks noMove="1" noResize="1"/>
          </p:cNvPicPr>
          <p:nvPr/>
        </p:nvPicPr>
        <p:blipFill>
          <a:blip r:embed="rId2"/>
          <a:srcRect l="31951"/>
          <a:stretch>
            <a:fillRect/>
          </a:stretch>
        </p:blipFill>
        <p:spPr>
          <a:xfrm rot="5400013" flipH="1">
            <a:off x="7883476" y="2549480"/>
            <a:ext cx="6858000" cy="1759040"/>
          </a:xfrm>
          <a:prstGeom prst="rect">
            <a:avLst/>
          </a:prstGeom>
          <a:noFill/>
          <a:ln cap="flat">
            <a:noFill/>
          </a:ln>
        </p:spPr>
      </p:pic>
      <p:sp>
        <p:nvSpPr>
          <p:cNvPr id="4" name="TextBox 6">
            <a:extLst>
              <a:ext uri="{FF2B5EF4-FFF2-40B4-BE49-F238E27FC236}">
                <a16:creationId xmlns:a16="http://schemas.microsoft.com/office/drawing/2014/main" id="{B5E6A504-C03D-2CE5-CAA5-9F99E0B238E6}"/>
              </a:ext>
            </a:extLst>
          </p:cNvPr>
          <p:cNvSpPr txBox="1">
            <a:spLocks noMove="1" noResize="1"/>
          </p:cNvSpPr>
          <p:nvPr/>
        </p:nvSpPr>
        <p:spPr>
          <a:xfrm>
            <a:off x="2028834" y="2130094"/>
            <a:ext cx="8134337" cy="24622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Family violence can be a protective concern in respect of Child Protection.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200" b="0" i="0" u="none" strike="noStrike" kern="1200" cap="none" spc="0" baseline="0">
                <a:solidFill>
                  <a:srgbClr val="000000"/>
                </a:solidFill>
                <a:uFillTx/>
                <a:latin typeface="Century Gothic" pitchFamily="34"/>
              </a:rPr>
              <a:t>Family violence and intervention orders interplay with this area of law meaning that it is important for AFMs to seek legal advice about how this may affect them.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200" b="0" i="0" u="none" strike="noStrike" kern="1200" cap="none" spc="0" baseline="0">
              <a:solidFill>
                <a:srgbClr val="000000"/>
              </a:solidFill>
              <a:uFillTx/>
              <a:latin typeface="Century Gothic" pitchFamily="34"/>
            </a:endParaRPr>
          </a:p>
        </p:txBody>
      </p:sp>
      <p:sp>
        <p:nvSpPr>
          <p:cNvPr id="5" name="TextBox 5">
            <a:extLst>
              <a:ext uri="{FF2B5EF4-FFF2-40B4-BE49-F238E27FC236}">
                <a16:creationId xmlns:a16="http://schemas.microsoft.com/office/drawing/2014/main" id="{890207B1-495E-698B-B85D-C836B39DC781}"/>
              </a:ext>
            </a:extLst>
          </p:cNvPr>
          <p:cNvSpPr txBox="1"/>
          <p:nvPr/>
        </p:nvSpPr>
        <p:spPr>
          <a:xfrm>
            <a:off x="1935400" y="1348639"/>
            <a:ext cx="6455563"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1" i="0" u="none" strike="noStrike" kern="1200" cap="none" spc="0" baseline="0">
                <a:solidFill>
                  <a:srgbClr val="000000"/>
                </a:solidFill>
                <a:uFillTx/>
                <a:latin typeface="Century Gothic" pitchFamily="34"/>
              </a:rPr>
              <a:t>Child Protection </a:t>
            </a:r>
            <a:endParaRPr lang="en-AU" sz="2800" b="1" i="0" u="none" strike="noStrike" kern="1200" cap="none" spc="0" baseline="0">
              <a:solidFill>
                <a:srgbClr val="000000"/>
              </a:solidFill>
              <a:uFillTx/>
              <a:latin typeface="Apto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1F1001-C428-F6D8-DD45-78C85F83E0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9D3EA7-3B12-C73C-2E10-7B0B5B6F604D}"/>
              </a:ext>
            </a:extLst>
          </p:cNvPr>
          <p:cNvSpPr>
            <a:spLocks noGrp="1" noRot="1" noMove="1" noResize="1" noEditPoints="1" noAdjustHandles="1" noChangeArrowheads="1" noChangeShapeType="1"/>
          </p:cNvSpPr>
          <p:nvPr>
            <p:ph idx="1"/>
          </p:nvPr>
        </p:nvSpPr>
        <p:spPr>
          <a:xfrm>
            <a:off x="1737158" y="2254651"/>
            <a:ext cx="8717679" cy="3729299"/>
          </a:xfrm>
        </p:spPr>
        <p:txBody>
          <a:bodyPr>
            <a:normAutofit/>
          </a:bodyPr>
          <a:lstStyle/>
          <a:p>
            <a:pPr marL="0" indent="0" algn="ctr">
              <a:buNone/>
            </a:pPr>
            <a:r>
              <a:rPr lang="en-US" sz="2400">
                <a:solidFill>
                  <a:schemeClr val="bg1"/>
                </a:solidFill>
                <a:latin typeface="Century Gothic" panose="020B0502020202020204" pitchFamily="34" charset="0"/>
              </a:rPr>
              <a:t>Djirra proudly acknowledges Aboriginal people as Australia’s First Peoples and as the traditional custodians of the land and waterways on which we are privileged to live and work.</a:t>
            </a:r>
          </a:p>
          <a:p>
            <a:pPr marL="0" indent="0" algn="ctr">
              <a:buNone/>
            </a:pPr>
            <a:endParaRPr lang="en-US" sz="2400">
              <a:solidFill>
                <a:schemeClr val="bg1"/>
              </a:solidFill>
              <a:latin typeface="Century Gothic" panose="020B0502020202020204" pitchFamily="34" charset="0"/>
            </a:endParaRPr>
          </a:p>
          <a:p>
            <a:pPr marL="0" indent="0" algn="ctr">
              <a:buNone/>
            </a:pPr>
            <a:r>
              <a:rPr lang="en-US" sz="2400">
                <a:solidFill>
                  <a:schemeClr val="bg1"/>
                </a:solidFill>
                <a:latin typeface="Century Gothic" panose="020B0502020202020204" pitchFamily="34" charset="0"/>
              </a:rPr>
              <a:t>We pay our respects to all Elders past and present.</a:t>
            </a:r>
          </a:p>
          <a:p>
            <a:pPr marL="0" indent="0" algn="ctr">
              <a:buNone/>
            </a:pPr>
            <a:endParaRPr lang="en-US" sz="2400">
              <a:solidFill>
                <a:schemeClr val="bg1"/>
              </a:solidFill>
              <a:latin typeface="Century Gothic" panose="020B0502020202020204" pitchFamily="34" charset="0"/>
            </a:endParaRPr>
          </a:p>
          <a:p>
            <a:pPr marL="0" indent="0" algn="ctr">
              <a:buNone/>
            </a:pPr>
            <a:r>
              <a:rPr lang="en-US" sz="2400">
                <a:solidFill>
                  <a:schemeClr val="bg1"/>
                </a:solidFill>
                <a:latin typeface="Century Gothic" panose="020B0502020202020204" pitchFamily="34" charset="0"/>
              </a:rPr>
              <a:t>This always was, and always will be, Aboriginal land.</a:t>
            </a:r>
          </a:p>
          <a:p>
            <a:pPr marL="0" indent="0" algn="ctr">
              <a:buNone/>
            </a:pPr>
            <a:endParaRPr lang="en-AU" sz="240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04FF023-C67D-2706-DF4F-AE7471013884}"/>
              </a:ext>
            </a:extLst>
          </p:cNvPr>
          <p:cNvPicPr>
            <a:picLocks noGrp="1" noRot="1" noChangeAspect="1" noMove="1" noResize="1" noEditPoints="1" noAdjustHandles="1" noChangeArrowheads="1" noChangeShapeType="1" noCrop="1"/>
          </p:cNvPicPr>
          <p:nvPr/>
        </p:nvPicPr>
        <p:blipFill>
          <a:blip r:embed="rId3"/>
          <a:stretch>
            <a:fillRect/>
          </a:stretch>
        </p:blipFill>
        <p:spPr>
          <a:xfrm>
            <a:off x="2863669" y="648625"/>
            <a:ext cx="6464656" cy="957402"/>
          </a:xfrm>
          <a:prstGeom prst="rect">
            <a:avLst/>
          </a:prstGeom>
        </p:spPr>
      </p:pic>
    </p:spTree>
    <p:extLst>
      <p:ext uri="{BB962C8B-B14F-4D97-AF65-F5344CB8AC3E}">
        <p14:creationId xmlns:p14="http://schemas.microsoft.com/office/powerpoint/2010/main" val="1181767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1C646-9CE0-43F9-A990-202AD9101E1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16200000">
            <a:off x="-2549480" y="2549480"/>
            <a:ext cx="6858000" cy="1759040"/>
          </a:xfrm>
          <a:prstGeom prst="rect">
            <a:avLst/>
          </a:prstGeom>
        </p:spPr>
      </p:pic>
      <p:pic>
        <p:nvPicPr>
          <p:cNvPr id="5" name="Picture 4">
            <a:extLst>
              <a:ext uri="{FF2B5EF4-FFF2-40B4-BE49-F238E27FC236}">
                <a16:creationId xmlns:a16="http://schemas.microsoft.com/office/drawing/2014/main" id="{0D3FFA4A-71D1-BC3A-B934-54B334FCF8C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5400000" flipH="1">
            <a:off x="7883480" y="2549480"/>
            <a:ext cx="6858000" cy="1759040"/>
          </a:xfrm>
          <a:prstGeom prst="rect">
            <a:avLst/>
          </a:prstGeom>
        </p:spPr>
      </p:pic>
      <p:sp>
        <p:nvSpPr>
          <p:cNvPr id="7" name="TextBox 6">
            <a:extLst>
              <a:ext uri="{FF2B5EF4-FFF2-40B4-BE49-F238E27FC236}">
                <a16:creationId xmlns:a16="http://schemas.microsoft.com/office/drawing/2014/main" id="{5FB0740D-9D8E-5342-AAE9-16C4EF558F56}"/>
              </a:ext>
            </a:extLst>
          </p:cNvPr>
          <p:cNvSpPr txBox="1">
            <a:spLocks/>
          </p:cNvSpPr>
          <p:nvPr/>
        </p:nvSpPr>
        <p:spPr>
          <a:xfrm>
            <a:off x="2195236" y="1597730"/>
            <a:ext cx="3710608" cy="2554545"/>
          </a:xfrm>
          <a:prstGeom prst="rect">
            <a:avLst/>
          </a:prstGeom>
          <a:noFill/>
        </p:spPr>
        <p:txBody>
          <a:bodyPr wrap="square" rtlCol="0">
            <a:spAutoFit/>
          </a:bodyPr>
          <a:lstStyle/>
          <a:p>
            <a:pPr lvl="0"/>
            <a:r>
              <a:rPr lang="en-US" sz="2000" b="1" dirty="0">
                <a:latin typeface="Century Gothic" panose="020B0502020202020204" pitchFamily="34" charset="0"/>
              </a:rPr>
              <a:t>Intervention Orders:</a:t>
            </a:r>
            <a:br>
              <a:rPr lang="en-US" sz="2000" dirty="0">
                <a:latin typeface="Century Gothic" panose="020B0502020202020204" pitchFamily="34" charset="0"/>
              </a:rPr>
            </a:br>
            <a:endParaRPr lang="en-US" sz="2000" dirty="0">
              <a:latin typeface="Century Gothic" panose="020B0502020202020204" pitchFamily="34" charset="0"/>
            </a:endParaRPr>
          </a:p>
          <a:p>
            <a:pPr marL="342900" lvl="0" indent="-342900">
              <a:buFont typeface="Arial" panose="020B0604020202020204" pitchFamily="34" charset="0"/>
              <a:buChar char="•"/>
            </a:pPr>
            <a:r>
              <a:rPr lang="en-US" sz="2000" dirty="0">
                <a:latin typeface="Century Gothic" panose="020B0502020202020204" pitchFamily="34" charset="0"/>
              </a:rPr>
              <a:t>Police Applications </a:t>
            </a:r>
          </a:p>
          <a:p>
            <a:pPr marL="342900" lvl="0" indent="-342900">
              <a:buFont typeface="Arial" panose="020B0604020202020204" pitchFamily="34" charset="0"/>
              <a:buChar char="•"/>
            </a:pPr>
            <a:r>
              <a:rPr lang="en-US" sz="2000" dirty="0">
                <a:latin typeface="Century Gothic" panose="020B0502020202020204" pitchFamily="34" charset="0"/>
              </a:rPr>
              <a:t>Cross-applications</a:t>
            </a:r>
          </a:p>
          <a:p>
            <a:pPr marL="342900" lvl="0" indent="-342900">
              <a:buFont typeface="Arial" panose="020B0604020202020204" pitchFamily="34" charset="0"/>
              <a:buChar char="•"/>
            </a:pPr>
            <a:r>
              <a:rPr lang="en-US" sz="2000" dirty="0">
                <a:latin typeface="Century Gothic" panose="020B0502020202020204" pitchFamily="34" charset="0"/>
              </a:rPr>
              <a:t>Misidentification </a:t>
            </a:r>
          </a:p>
          <a:p>
            <a:pPr marL="342900" lvl="0" indent="-342900">
              <a:buFont typeface="Arial" panose="020B0604020202020204" pitchFamily="34" charset="0"/>
              <a:buChar char="•"/>
            </a:pPr>
            <a:r>
              <a:rPr lang="en-US" sz="2000" dirty="0">
                <a:latin typeface="Century Gothic" panose="020B0502020202020204" pitchFamily="34" charset="0"/>
              </a:rPr>
              <a:t>PLSW support to report breaches and Court support</a:t>
            </a:r>
          </a:p>
        </p:txBody>
      </p:sp>
      <p:sp>
        <p:nvSpPr>
          <p:cNvPr id="3" name="TextBox 2">
            <a:extLst>
              <a:ext uri="{FF2B5EF4-FFF2-40B4-BE49-F238E27FC236}">
                <a16:creationId xmlns:a16="http://schemas.microsoft.com/office/drawing/2014/main" id="{8825277D-02EC-604B-CD33-6A2CA85F1334}"/>
              </a:ext>
            </a:extLst>
          </p:cNvPr>
          <p:cNvSpPr txBox="1">
            <a:spLocks/>
          </p:cNvSpPr>
          <p:nvPr/>
        </p:nvSpPr>
        <p:spPr>
          <a:xfrm>
            <a:off x="6286156" y="1597730"/>
            <a:ext cx="3710608" cy="4401205"/>
          </a:xfrm>
          <a:prstGeom prst="rect">
            <a:avLst/>
          </a:prstGeom>
          <a:noFill/>
        </p:spPr>
        <p:txBody>
          <a:bodyPr wrap="square" rtlCol="0">
            <a:spAutoFit/>
          </a:bodyPr>
          <a:lstStyle/>
          <a:p>
            <a:pPr lvl="0"/>
            <a:r>
              <a:rPr lang="en-US" sz="2000" b="1" dirty="0">
                <a:latin typeface="Century Gothic" panose="020B0502020202020204" pitchFamily="34" charset="0"/>
              </a:rPr>
              <a:t>Child Protection:</a:t>
            </a:r>
          </a:p>
          <a:p>
            <a:pPr lvl="0"/>
            <a:endParaRPr lang="en-US" sz="2000" dirty="0">
              <a:latin typeface="Century Gothic" panose="020B0502020202020204" pitchFamily="34" charset="0"/>
            </a:endParaRPr>
          </a:p>
          <a:p>
            <a:pPr marL="342900" lvl="0" indent="-342900">
              <a:buFont typeface="Arial" panose="020B0604020202020204" pitchFamily="34" charset="0"/>
              <a:buChar char="•"/>
            </a:pPr>
            <a:r>
              <a:rPr lang="en-US" sz="2000" dirty="0">
                <a:latin typeface="Century Gothic" panose="020B0502020202020204" pitchFamily="34" charset="0"/>
              </a:rPr>
              <a:t>Can provide advice, assistance and advocacy before the matter is in Court and at Court</a:t>
            </a:r>
            <a:br>
              <a:rPr lang="en-US" sz="2000" dirty="0">
                <a:latin typeface="Century Gothic" panose="020B0502020202020204" pitchFamily="34" charset="0"/>
              </a:rPr>
            </a:br>
            <a:endParaRPr lang="en-US" sz="2000" dirty="0">
              <a:latin typeface="Century Gothic" panose="020B0502020202020204" pitchFamily="34" charset="0"/>
            </a:endParaRPr>
          </a:p>
          <a:p>
            <a:pPr marL="342900" lvl="0" indent="-342900">
              <a:buFont typeface="Arial" panose="020B0604020202020204" pitchFamily="34" charset="0"/>
              <a:buChar char="•"/>
            </a:pPr>
            <a:r>
              <a:rPr lang="en-US" sz="2000" dirty="0">
                <a:latin typeface="Century Gothic" panose="020B0502020202020204" pitchFamily="34" charset="0"/>
              </a:rPr>
              <a:t>PLSW support:</a:t>
            </a:r>
          </a:p>
          <a:p>
            <a:pPr marL="800100" lvl="1" indent="-342900">
              <a:buFont typeface="Courier New" panose="02070309020205020404" pitchFamily="49" charset="0"/>
              <a:buChar char="o"/>
            </a:pPr>
            <a:r>
              <a:rPr lang="en-US" sz="2000" dirty="0">
                <a:latin typeface="Century Gothic" panose="020B0502020202020204" pitchFamily="34" charset="0"/>
              </a:rPr>
              <a:t>Support at CTM, AFLDM etc.</a:t>
            </a:r>
          </a:p>
          <a:p>
            <a:pPr marL="800100" lvl="1" indent="-342900">
              <a:buFont typeface="Courier New" panose="02070309020205020404" pitchFamily="49" charset="0"/>
              <a:buChar char="o"/>
            </a:pPr>
            <a:r>
              <a:rPr lang="en-US" sz="2000" dirty="0">
                <a:latin typeface="Century Gothic" panose="020B0502020202020204" pitchFamily="34" charset="0"/>
              </a:rPr>
              <a:t>External referrals – e.g. Counselling</a:t>
            </a:r>
          </a:p>
          <a:p>
            <a:pPr marL="800100" lvl="1" indent="-342900">
              <a:buFont typeface="Courier New" panose="02070309020205020404" pitchFamily="49" charset="0"/>
              <a:buChar char="o"/>
            </a:pPr>
            <a:r>
              <a:rPr lang="en-US" sz="2000" dirty="0">
                <a:latin typeface="Century Gothic" panose="020B0502020202020204" pitchFamily="34" charset="0"/>
              </a:rPr>
              <a:t>Court support </a:t>
            </a:r>
          </a:p>
        </p:txBody>
      </p:sp>
      <p:sp>
        <p:nvSpPr>
          <p:cNvPr id="8" name="TextBox 7">
            <a:extLst>
              <a:ext uri="{FF2B5EF4-FFF2-40B4-BE49-F238E27FC236}">
                <a16:creationId xmlns:a16="http://schemas.microsoft.com/office/drawing/2014/main" id="{8B759A06-0A17-F82C-3679-CD42583FF4A5}"/>
              </a:ext>
            </a:extLst>
          </p:cNvPr>
          <p:cNvSpPr txBox="1">
            <a:spLocks/>
          </p:cNvSpPr>
          <p:nvPr/>
        </p:nvSpPr>
        <p:spPr>
          <a:xfrm>
            <a:off x="2195236" y="4568912"/>
            <a:ext cx="3710608" cy="1938992"/>
          </a:xfrm>
          <a:prstGeom prst="rect">
            <a:avLst/>
          </a:prstGeom>
          <a:noFill/>
        </p:spPr>
        <p:txBody>
          <a:bodyPr wrap="square" rtlCol="0">
            <a:spAutoFit/>
          </a:bodyPr>
          <a:lstStyle/>
          <a:p>
            <a:pPr lvl="0"/>
            <a:r>
              <a:rPr lang="en-US" sz="2000" b="1" dirty="0">
                <a:latin typeface="Century Gothic" panose="020B0502020202020204" pitchFamily="34" charset="0"/>
              </a:rPr>
              <a:t>Family Law:</a:t>
            </a:r>
            <a:br>
              <a:rPr lang="en-US" sz="2000" dirty="0">
                <a:latin typeface="Century Gothic" panose="020B0502020202020204" pitchFamily="34" charset="0"/>
              </a:rPr>
            </a:br>
            <a:endParaRPr lang="en-US" sz="2000" dirty="0">
              <a:latin typeface="Century Gothic" panose="020B0502020202020204" pitchFamily="34" charset="0"/>
            </a:endParaRPr>
          </a:p>
          <a:p>
            <a:pPr marL="342900" lvl="0" indent="-342900">
              <a:buFont typeface="Arial" panose="020B0604020202020204" pitchFamily="34" charset="0"/>
              <a:buChar char="•"/>
            </a:pPr>
            <a:r>
              <a:rPr lang="en-US" sz="2000" dirty="0">
                <a:latin typeface="Century Gothic" panose="020B0502020202020204" pitchFamily="34" charset="0"/>
              </a:rPr>
              <a:t>Urgent parenting advice for example, where family violence, flight risk or breach of Orders </a:t>
            </a:r>
          </a:p>
        </p:txBody>
      </p:sp>
      <p:pic>
        <p:nvPicPr>
          <p:cNvPr id="9" name="Picture 8">
            <a:extLst>
              <a:ext uri="{FF2B5EF4-FFF2-40B4-BE49-F238E27FC236}">
                <a16:creationId xmlns:a16="http://schemas.microsoft.com/office/drawing/2014/main" id="{F891D81E-FDD6-6491-5EA5-81E4405B5BCA}"/>
              </a:ext>
            </a:extLst>
          </p:cNvPr>
          <p:cNvPicPr>
            <a:picLocks noGrp="1" noRot="1" noChangeAspect="1" noMove="1" noResize="1" noEditPoints="1" noAdjustHandles="1" noChangeArrowheads="1" noChangeShapeType="1" noCrop="1"/>
          </p:cNvPicPr>
          <p:nvPr/>
        </p:nvPicPr>
        <p:blipFill>
          <a:blip r:embed="rId3"/>
          <a:stretch>
            <a:fillRect/>
          </a:stretch>
        </p:blipFill>
        <p:spPr>
          <a:xfrm>
            <a:off x="2963112" y="350096"/>
            <a:ext cx="6265776" cy="971508"/>
          </a:xfrm>
          <a:prstGeom prst="rect">
            <a:avLst/>
          </a:prstGeom>
        </p:spPr>
      </p:pic>
    </p:spTree>
    <p:extLst>
      <p:ext uri="{BB962C8B-B14F-4D97-AF65-F5344CB8AC3E}">
        <p14:creationId xmlns:p14="http://schemas.microsoft.com/office/powerpoint/2010/main" val="3550188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C8018DF7-326E-7ECA-BD91-306F0FCA119B}"/>
              </a:ext>
            </a:extLst>
          </p:cNvPr>
          <p:cNvGraphicFramePr>
            <a:graphicFrameLocks noGrp="1" noDrilldown="1" noMove="1" noResize="1"/>
          </p:cNvGraphicFramePr>
          <p:nvPr>
            <p:ph idx="1"/>
            <p:extLst>
              <p:ext uri="{D42A27DB-BD31-4B8C-83A1-F6EECF244321}">
                <p14:modId xmlns:p14="http://schemas.microsoft.com/office/powerpoint/2010/main" val="4169695247"/>
              </p:ext>
            </p:extLst>
          </p:nvPr>
        </p:nvGraphicFramePr>
        <p:xfrm>
          <a:off x="1053393" y="3540744"/>
          <a:ext cx="10221031" cy="2827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687270B-3AE0-6CBB-8128-8F0FDAC5158B}"/>
              </a:ext>
            </a:extLst>
          </p:cNvPr>
          <p:cNvPicPr>
            <a:picLocks noGrp="1" noRot="1" noChangeAspect="1" noMove="1" noResize="1" noEditPoints="1" noAdjustHandles="1" noChangeArrowheads="1" noChangeShapeType="1" noCrop="1"/>
          </p:cNvPicPr>
          <p:nvPr/>
        </p:nvPicPr>
        <p:blipFill rotWithShape="1">
          <a:blip r:embed="rId8"/>
          <a:srcRect l="73306" t="55767" r="18607" b="10348"/>
          <a:stretch/>
        </p:blipFill>
        <p:spPr>
          <a:xfrm rot="16200000">
            <a:off x="-109482" y="381969"/>
            <a:ext cx="815010" cy="596045"/>
          </a:xfrm>
          <a:prstGeom prst="rect">
            <a:avLst/>
          </a:prstGeom>
        </p:spPr>
      </p:pic>
      <p:pic>
        <p:nvPicPr>
          <p:cNvPr id="4" name="Picture 3">
            <a:extLst>
              <a:ext uri="{FF2B5EF4-FFF2-40B4-BE49-F238E27FC236}">
                <a16:creationId xmlns:a16="http://schemas.microsoft.com/office/drawing/2014/main" id="{CF99AFD5-62B4-988E-244A-72741BC2C0E3}"/>
              </a:ext>
            </a:extLst>
          </p:cNvPr>
          <p:cNvPicPr>
            <a:picLocks noGrp="1" noRot="1" noChangeAspect="1" noMove="1" noResize="1" noEditPoints="1" noAdjustHandles="1" noChangeArrowheads="1" noChangeShapeType="1" noCrop="1"/>
          </p:cNvPicPr>
          <p:nvPr/>
        </p:nvPicPr>
        <p:blipFill rotWithShape="1">
          <a:blip r:embed="rId8"/>
          <a:srcRect l="73306" t="50476" r="20268" b="10348"/>
          <a:stretch/>
        </p:blipFill>
        <p:spPr>
          <a:xfrm rot="16200000">
            <a:off x="909673" y="-35111"/>
            <a:ext cx="1095956" cy="1166178"/>
          </a:xfrm>
          <a:prstGeom prst="rect">
            <a:avLst/>
          </a:prstGeom>
        </p:spPr>
      </p:pic>
      <p:pic>
        <p:nvPicPr>
          <p:cNvPr id="5" name="Picture 4">
            <a:extLst>
              <a:ext uri="{FF2B5EF4-FFF2-40B4-BE49-F238E27FC236}">
                <a16:creationId xmlns:a16="http://schemas.microsoft.com/office/drawing/2014/main" id="{D3B8709B-EFAF-E56D-A7E9-2855F4E153D6}"/>
              </a:ext>
            </a:extLst>
          </p:cNvPr>
          <p:cNvPicPr>
            <a:picLocks noGrp="1" noRot="1" noChangeAspect="1" noMove="1" noResize="1" noEditPoints="1" noAdjustHandles="1" noChangeArrowheads="1" noChangeShapeType="1" noCrop="1"/>
          </p:cNvPicPr>
          <p:nvPr/>
        </p:nvPicPr>
        <p:blipFill rotWithShape="1">
          <a:blip r:embed="rId8"/>
          <a:srcRect l="73306" t="50476" r="18607" b="10348"/>
          <a:stretch/>
        </p:blipFill>
        <p:spPr>
          <a:xfrm rot="16200000">
            <a:off x="554268" y="1060277"/>
            <a:ext cx="540903" cy="457347"/>
          </a:xfrm>
          <a:prstGeom prst="rect">
            <a:avLst/>
          </a:prstGeom>
        </p:spPr>
      </p:pic>
      <p:pic>
        <p:nvPicPr>
          <p:cNvPr id="6" name="Picture 5">
            <a:extLst>
              <a:ext uri="{FF2B5EF4-FFF2-40B4-BE49-F238E27FC236}">
                <a16:creationId xmlns:a16="http://schemas.microsoft.com/office/drawing/2014/main" id="{19C0CFF7-75BB-6791-C5A9-97099AD96609}"/>
              </a:ext>
            </a:extLst>
          </p:cNvPr>
          <p:cNvPicPr>
            <a:picLocks noGrp="1" noRot="1" noChangeAspect="1" noMove="1" noResize="1" noEditPoints="1" noAdjustHandles="1" noChangeArrowheads="1" noChangeShapeType="1" noCrop="1"/>
          </p:cNvPicPr>
          <p:nvPr/>
        </p:nvPicPr>
        <p:blipFill rotWithShape="1">
          <a:blip r:embed="rId8"/>
          <a:srcRect l="73306" t="50476" r="18607" b="10348"/>
          <a:stretch/>
        </p:blipFill>
        <p:spPr>
          <a:xfrm rot="16200000">
            <a:off x="11222249" y="824657"/>
            <a:ext cx="675531" cy="571178"/>
          </a:xfrm>
          <a:prstGeom prst="rect">
            <a:avLst/>
          </a:prstGeom>
        </p:spPr>
      </p:pic>
      <p:pic>
        <p:nvPicPr>
          <p:cNvPr id="10" name="Picture 9">
            <a:extLst>
              <a:ext uri="{FF2B5EF4-FFF2-40B4-BE49-F238E27FC236}">
                <a16:creationId xmlns:a16="http://schemas.microsoft.com/office/drawing/2014/main" id="{16F40764-341E-F677-D181-C84994751A94}"/>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9894680" y="154259"/>
            <a:ext cx="1257300" cy="1295400"/>
          </a:xfrm>
          <a:prstGeom prst="rect">
            <a:avLst/>
          </a:prstGeom>
        </p:spPr>
      </p:pic>
      <p:pic>
        <p:nvPicPr>
          <p:cNvPr id="12" name="Picture 11">
            <a:extLst>
              <a:ext uri="{FF2B5EF4-FFF2-40B4-BE49-F238E27FC236}">
                <a16:creationId xmlns:a16="http://schemas.microsoft.com/office/drawing/2014/main" id="{AF78D6DE-1A1C-339C-FCD9-2F4991E874EC}"/>
              </a:ext>
            </a:extLst>
          </p:cNvPr>
          <p:cNvPicPr>
            <a:picLocks noGrp="1" noRot="1" noChangeAspect="1" noMove="1" noResize="1" noEditPoints="1" noAdjustHandles="1" noChangeArrowheads="1" noChangeShapeType="1" noCrop="1"/>
          </p:cNvPicPr>
          <p:nvPr/>
        </p:nvPicPr>
        <p:blipFill rotWithShape="1">
          <a:blip r:embed="rId9">
            <a:extLst>
              <a:ext uri="{28A0092B-C50C-407E-A947-70E740481C1C}">
                <a14:useLocalDpi xmlns:a14="http://schemas.microsoft.com/office/drawing/2010/main" val="0"/>
              </a:ext>
            </a:extLst>
          </a:blip>
          <a:srcRect l="33333" b="41103"/>
          <a:stretch/>
        </p:blipFill>
        <p:spPr>
          <a:xfrm>
            <a:off x="-1" y="6095045"/>
            <a:ext cx="838199" cy="762955"/>
          </a:xfrm>
          <a:prstGeom prst="rect">
            <a:avLst/>
          </a:prstGeom>
        </p:spPr>
      </p:pic>
      <p:sp>
        <p:nvSpPr>
          <p:cNvPr id="7" name="TextBox 6">
            <a:extLst>
              <a:ext uri="{FF2B5EF4-FFF2-40B4-BE49-F238E27FC236}">
                <a16:creationId xmlns:a16="http://schemas.microsoft.com/office/drawing/2014/main" id="{6D5BACA7-3943-D70C-700F-B7118A657849}"/>
              </a:ext>
            </a:extLst>
          </p:cNvPr>
          <p:cNvSpPr txBox="1">
            <a:spLocks noGrp="1" noRot="1" noMove="1" noResize="1" noEditPoints="1" noAdjustHandles="1" noChangeArrowheads="1" noChangeShapeType="1"/>
          </p:cNvSpPr>
          <p:nvPr/>
        </p:nvSpPr>
        <p:spPr>
          <a:xfrm>
            <a:off x="1053395" y="1661672"/>
            <a:ext cx="10098586" cy="1667059"/>
          </a:xfrm>
          <a:prstGeom prst="rect">
            <a:avLst/>
          </a:prstGeom>
          <a:noFill/>
        </p:spPr>
        <p:txBody>
          <a:bodyPr wrap="square" rtlCol="0">
            <a:spAutoFit/>
          </a:bodyPr>
          <a:lstStyle/>
          <a:p>
            <a:pPr marL="0" marR="0">
              <a:lnSpc>
                <a:spcPct val="150000"/>
              </a:lnSpc>
              <a:spcBef>
                <a:spcPts val="0"/>
              </a:spcBef>
              <a:spcAft>
                <a:spcPts val="0"/>
              </a:spcAft>
            </a:pPr>
            <a:r>
              <a:rPr lang="en-AU" sz="1400" dirty="0">
                <a:effectLst/>
                <a:latin typeface="Century Gothic" panose="020B0502020202020204" pitchFamily="34" charset="0"/>
                <a:ea typeface="Calibri" panose="020F0502020204030204" pitchFamily="34" charset="0"/>
              </a:rPr>
              <a:t>To make a referral to any of the Djirra services, dial </a:t>
            </a:r>
            <a:r>
              <a:rPr lang="en-AU" sz="1400" b="1" u="sng" dirty="0">
                <a:latin typeface="Century Gothic" panose="020B0502020202020204" pitchFamily="34" charset="0"/>
                <a:ea typeface="Calibri" panose="020F0502020204030204" pitchFamily="34" charset="0"/>
              </a:rPr>
              <a:t>1800DJIRRA</a:t>
            </a:r>
            <a:r>
              <a:rPr lang="en-AU" sz="1400" dirty="0">
                <a:latin typeface="Century Gothic" panose="020B0502020202020204" pitchFamily="34" charset="0"/>
                <a:ea typeface="Calibri" panose="020F0502020204030204" pitchFamily="34" charset="0"/>
              </a:rPr>
              <a:t> during business hours. Alternatively you can email us:</a:t>
            </a:r>
            <a:br>
              <a:rPr lang="en-AU" sz="1400" dirty="0">
                <a:latin typeface="Century Gothic" panose="020B0502020202020204" pitchFamily="34" charset="0"/>
                <a:ea typeface="Calibri" panose="020F0502020204030204" pitchFamily="34" charset="0"/>
              </a:rPr>
            </a:br>
            <a:r>
              <a:rPr lang="en-AU" sz="1400" b="1" dirty="0">
                <a:effectLst/>
                <a:latin typeface="Century Gothic" panose="020B0502020202020204" pitchFamily="34" charset="0"/>
                <a:ea typeface="Times New Roman" panose="02020603050405020304" pitchFamily="18" charset="0"/>
              </a:rPr>
              <a:t>AFVLS:	</a:t>
            </a:r>
            <a:r>
              <a:rPr lang="en-AU" sz="1400" u="sng" dirty="0">
                <a:solidFill>
                  <a:srgbClr val="0563C1"/>
                </a:solidFill>
                <a:effectLst/>
                <a:latin typeface="Century Gothic" panose="020B0502020202020204" pitchFamily="34" charset="0"/>
                <a:ea typeface="Times New Roman" panose="02020603050405020304" pitchFamily="18" charset="0"/>
                <a:hlinkClick r:id="rId10"/>
              </a:rPr>
              <a:t>info.afvls@djirra.org.au</a:t>
            </a:r>
            <a:endParaRPr lang="en-AU" sz="1400" u="sng" dirty="0">
              <a:solidFill>
                <a:srgbClr val="0563C1"/>
              </a:solidFill>
              <a:latin typeface="Century Gothic" panose="020B0502020202020204" pitchFamily="34" charset="0"/>
              <a:ea typeface="Times New Roman" panose="02020603050405020304" pitchFamily="18" charset="0"/>
            </a:endParaRPr>
          </a:p>
          <a:p>
            <a:pPr marL="0" marR="0">
              <a:lnSpc>
                <a:spcPct val="150000"/>
              </a:lnSpc>
              <a:spcBef>
                <a:spcPts val="0"/>
              </a:spcBef>
              <a:spcAft>
                <a:spcPts val="0"/>
              </a:spcAft>
            </a:pPr>
            <a:r>
              <a:rPr lang="en-AU" sz="1400" b="1" dirty="0">
                <a:effectLst/>
                <a:latin typeface="Century Gothic" panose="020B0502020202020204" pitchFamily="34" charset="0"/>
                <a:ea typeface="Times New Roman" panose="02020603050405020304" pitchFamily="18" charset="0"/>
              </a:rPr>
              <a:t>ISS:	</a:t>
            </a:r>
            <a:r>
              <a:rPr lang="en-AU" sz="1400" u="sng" dirty="0">
                <a:solidFill>
                  <a:srgbClr val="0563C1"/>
                </a:solidFill>
                <a:effectLst/>
                <a:latin typeface="Century Gothic" panose="020B0502020202020204" pitchFamily="34" charset="0"/>
                <a:ea typeface="Times New Roman" panose="02020603050405020304" pitchFamily="18" charset="0"/>
                <a:hlinkClick r:id="rId11"/>
              </a:rPr>
              <a:t>support@djirra.or</a:t>
            </a:r>
            <a:r>
              <a:rPr lang="en-AU" sz="1400" u="sng" dirty="0">
                <a:solidFill>
                  <a:srgbClr val="0563C1"/>
                </a:solidFill>
                <a:latin typeface="Century Gothic" panose="020B0502020202020204" pitchFamily="34" charset="0"/>
                <a:ea typeface="Times New Roman" panose="02020603050405020304" pitchFamily="18" charset="0"/>
                <a:hlinkClick r:id="rId11"/>
              </a:rPr>
              <a:t>g.au</a:t>
            </a:r>
            <a:r>
              <a:rPr lang="en-AU" sz="1400" u="sng" dirty="0">
                <a:solidFill>
                  <a:srgbClr val="0563C1"/>
                </a:solidFill>
                <a:latin typeface="Century Gothic" panose="020B0502020202020204" pitchFamily="34" charset="0"/>
                <a:ea typeface="Times New Roman" panose="02020603050405020304" pitchFamily="18" charset="0"/>
              </a:rPr>
              <a:t> </a:t>
            </a:r>
          </a:p>
          <a:p>
            <a:pPr marL="0" marR="0">
              <a:lnSpc>
                <a:spcPct val="150000"/>
              </a:lnSpc>
              <a:spcBef>
                <a:spcPts val="0"/>
              </a:spcBef>
              <a:spcAft>
                <a:spcPts val="0"/>
              </a:spcAft>
            </a:pPr>
            <a:r>
              <a:rPr lang="en-AU" sz="1400" b="1" dirty="0">
                <a:latin typeface="Century Gothic" panose="020B0502020202020204" pitchFamily="34" charset="0"/>
                <a:ea typeface="Times New Roman" panose="02020603050405020304" pitchFamily="18" charset="0"/>
              </a:rPr>
              <a:t>KWP</a:t>
            </a:r>
            <a:r>
              <a:rPr lang="en-AU" sz="1400" b="1" dirty="0">
                <a:effectLst/>
                <a:latin typeface="Century Gothic" panose="020B0502020202020204" pitchFamily="34" charset="0"/>
                <a:ea typeface="Times New Roman" panose="02020603050405020304" pitchFamily="18" charset="0"/>
              </a:rPr>
              <a:t>: 	</a:t>
            </a:r>
            <a:r>
              <a:rPr lang="en-AU" sz="1400" u="sng" dirty="0">
                <a:solidFill>
                  <a:srgbClr val="0563C1"/>
                </a:solidFill>
                <a:effectLst/>
                <a:latin typeface="Century Gothic" panose="020B0502020202020204" pitchFamily="34" charset="0"/>
                <a:ea typeface="Times New Roman" panose="02020603050405020304" pitchFamily="18" charset="0"/>
                <a:hlinkClick r:id="rId12"/>
              </a:rPr>
              <a:t>kwp@djirra.org.au</a:t>
            </a:r>
            <a:endParaRPr lang="en-US" sz="1400" dirty="0">
              <a:latin typeface="Century Gothic" panose="020B0502020202020204" pitchFamily="34" charset="0"/>
            </a:endParaRPr>
          </a:p>
        </p:txBody>
      </p:sp>
      <p:pic>
        <p:nvPicPr>
          <p:cNvPr id="9" name="Picture 8">
            <a:extLst>
              <a:ext uri="{FF2B5EF4-FFF2-40B4-BE49-F238E27FC236}">
                <a16:creationId xmlns:a16="http://schemas.microsoft.com/office/drawing/2014/main" id="{A51F0D74-DCCC-AEF1-6506-6028C02737E8}"/>
              </a:ext>
            </a:extLst>
          </p:cNvPr>
          <p:cNvPicPr>
            <a:picLocks noGrp="1" noRot="1" noChangeAspect="1" noMove="1" noResize="1" noEditPoints="1" noAdjustHandles="1" noChangeArrowheads="1" noChangeShapeType="1" noCrop="1"/>
          </p:cNvPicPr>
          <p:nvPr/>
        </p:nvPicPr>
        <p:blipFill>
          <a:blip r:embed="rId13"/>
          <a:stretch>
            <a:fillRect/>
          </a:stretch>
        </p:blipFill>
        <p:spPr>
          <a:xfrm>
            <a:off x="4152795" y="438185"/>
            <a:ext cx="3883360" cy="785302"/>
          </a:xfrm>
          <a:prstGeom prst="rect">
            <a:avLst/>
          </a:prstGeom>
        </p:spPr>
      </p:pic>
      <p:pic>
        <p:nvPicPr>
          <p:cNvPr id="16" name="Picture 15">
            <a:extLst>
              <a:ext uri="{FF2B5EF4-FFF2-40B4-BE49-F238E27FC236}">
                <a16:creationId xmlns:a16="http://schemas.microsoft.com/office/drawing/2014/main" id="{F58D7ED1-21D1-0F9B-6DDE-151B952B5131}"/>
              </a:ext>
            </a:extLst>
          </p:cNvPr>
          <p:cNvPicPr>
            <a:picLocks noGrp="1" noRot="1" noChangeAspect="1" noMove="1" noResize="1" noEditPoints="1" noAdjustHandles="1" noChangeArrowheads="1" noChangeShapeType="1" noCrop="1"/>
          </p:cNvPicPr>
          <p:nvPr/>
        </p:nvPicPr>
        <p:blipFill>
          <a:blip r:embed="rId14"/>
          <a:stretch>
            <a:fillRect/>
          </a:stretch>
        </p:blipFill>
        <p:spPr>
          <a:xfrm>
            <a:off x="1457650" y="3619202"/>
            <a:ext cx="1824280" cy="874910"/>
          </a:xfrm>
          <a:prstGeom prst="rect">
            <a:avLst/>
          </a:prstGeom>
        </p:spPr>
      </p:pic>
      <p:pic>
        <p:nvPicPr>
          <p:cNvPr id="18" name="Picture 17">
            <a:extLst>
              <a:ext uri="{FF2B5EF4-FFF2-40B4-BE49-F238E27FC236}">
                <a16:creationId xmlns:a16="http://schemas.microsoft.com/office/drawing/2014/main" id="{A11F31C1-C346-348E-A9A4-E461C9CC1B9F}"/>
              </a:ext>
            </a:extLst>
          </p:cNvPr>
          <p:cNvPicPr>
            <a:picLocks noGrp="1" noRot="1" noChangeAspect="1" noMove="1" noResize="1" noEditPoints="1" noAdjustHandles="1" noChangeArrowheads="1" noChangeShapeType="1" noCrop="1"/>
          </p:cNvPicPr>
          <p:nvPr/>
        </p:nvPicPr>
        <p:blipFill>
          <a:blip r:embed="rId15"/>
          <a:stretch>
            <a:fillRect/>
          </a:stretch>
        </p:blipFill>
        <p:spPr>
          <a:xfrm>
            <a:off x="1145323" y="5516699"/>
            <a:ext cx="2448933" cy="578346"/>
          </a:xfrm>
          <a:prstGeom prst="rect">
            <a:avLst/>
          </a:prstGeom>
        </p:spPr>
      </p:pic>
    </p:spTree>
    <p:extLst>
      <p:ext uri="{BB962C8B-B14F-4D97-AF65-F5344CB8AC3E}">
        <p14:creationId xmlns:p14="http://schemas.microsoft.com/office/powerpoint/2010/main" val="134586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1C646-9CE0-43F9-A990-202AD9101E1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16200000">
            <a:off x="-2549480" y="2549480"/>
            <a:ext cx="6858000" cy="1759040"/>
          </a:xfrm>
          <a:prstGeom prst="rect">
            <a:avLst/>
          </a:prstGeom>
        </p:spPr>
      </p:pic>
      <p:pic>
        <p:nvPicPr>
          <p:cNvPr id="5" name="Picture 4">
            <a:extLst>
              <a:ext uri="{FF2B5EF4-FFF2-40B4-BE49-F238E27FC236}">
                <a16:creationId xmlns:a16="http://schemas.microsoft.com/office/drawing/2014/main" id="{0D3FFA4A-71D1-BC3A-B934-54B334FCF8C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5400000" flipH="1">
            <a:off x="7883480" y="2549480"/>
            <a:ext cx="6858000" cy="1759040"/>
          </a:xfrm>
          <a:prstGeom prst="rect">
            <a:avLst/>
          </a:prstGeom>
        </p:spPr>
      </p:pic>
      <p:sp>
        <p:nvSpPr>
          <p:cNvPr id="7" name="TextBox 6">
            <a:extLst>
              <a:ext uri="{FF2B5EF4-FFF2-40B4-BE49-F238E27FC236}">
                <a16:creationId xmlns:a16="http://schemas.microsoft.com/office/drawing/2014/main" id="{5FB0740D-9D8E-5342-AAE9-16C4EF558F56}"/>
              </a:ext>
            </a:extLst>
          </p:cNvPr>
          <p:cNvSpPr txBox="1">
            <a:spLocks noGrp="1" noRot="1" noMove="1" noResize="1" noEditPoints="1" noAdjustHandles="1" noChangeArrowheads="1" noChangeShapeType="1"/>
          </p:cNvSpPr>
          <p:nvPr/>
        </p:nvSpPr>
        <p:spPr>
          <a:xfrm>
            <a:off x="2039964" y="1645148"/>
            <a:ext cx="8112071" cy="4650440"/>
          </a:xfrm>
          <a:prstGeom prst="rect">
            <a:avLst/>
          </a:prstGeom>
          <a:noFill/>
        </p:spPr>
        <p:txBody>
          <a:bodyPr wrap="square" rtlCol="0">
            <a:spAutoFit/>
          </a:bodyPr>
          <a:lstStyle/>
          <a:p>
            <a:pPr defTabSz="1217706">
              <a:lnSpc>
                <a:spcPct val="150000"/>
              </a:lnSpc>
            </a:pPr>
            <a:r>
              <a:rPr lang="en-US" sz="2000">
                <a:latin typeface="Century Gothic" panose="020B0502020202020204" pitchFamily="34" charset="0"/>
              </a:rPr>
              <a:t>Djirra’s Koori Women’s Place welcomes Aboriginal women to visit and:</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Join in cultural, wellbeing and social activities face-to-face or through our online workshops</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Unwind and take a break</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Get information about upcoming Sisters Day Out, Dilly Bag and Young Luv workshops</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Access practical support (incl. food, clothing &amp; toiletries)</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Connect with other Djirra services </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Access our visiting services to get information and advice</a:t>
            </a:r>
          </a:p>
        </p:txBody>
      </p:sp>
      <p:pic>
        <p:nvPicPr>
          <p:cNvPr id="2" name="Picture 1">
            <a:extLst>
              <a:ext uri="{FF2B5EF4-FFF2-40B4-BE49-F238E27FC236}">
                <a16:creationId xmlns:a16="http://schemas.microsoft.com/office/drawing/2014/main" id="{D1778CC5-D19A-6F10-B41E-3B8C618CC68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20669679">
            <a:off x="2238965" y="334088"/>
            <a:ext cx="696494" cy="988093"/>
          </a:xfrm>
          <a:prstGeom prst="rect">
            <a:avLst/>
          </a:prstGeom>
        </p:spPr>
      </p:pic>
      <p:pic>
        <p:nvPicPr>
          <p:cNvPr id="3" name="Picture 2">
            <a:extLst>
              <a:ext uri="{FF2B5EF4-FFF2-40B4-BE49-F238E27FC236}">
                <a16:creationId xmlns:a16="http://schemas.microsoft.com/office/drawing/2014/main" id="{3C8A2C8A-2BC7-FA3A-C974-B30707148AE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685693" y="502776"/>
            <a:ext cx="696494" cy="988093"/>
          </a:xfrm>
          <a:prstGeom prst="rect">
            <a:avLst/>
          </a:prstGeom>
        </p:spPr>
      </p:pic>
      <p:pic>
        <p:nvPicPr>
          <p:cNvPr id="12" name="Picture 11">
            <a:extLst>
              <a:ext uri="{FF2B5EF4-FFF2-40B4-BE49-F238E27FC236}">
                <a16:creationId xmlns:a16="http://schemas.microsoft.com/office/drawing/2014/main" id="{048D895D-2949-8DEF-BB57-8883EC1366C5}"/>
              </a:ext>
            </a:extLst>
          </p:cNvPr>
          <p:cNvPicPr>
            <a:picLocks noGrp="1" noRot="1" noChangeAspect="1" noMove="1" noResize="1" noEditPoints="1" noAdjustHandles="1" noChangeArrowheads="1" noChangeShapeType="1" noCrop="1"/>
          </p:cNvPicPr>
          <p:nvPr/>
        </p:nvPicPr>
        <p:blipFill rotWithShape="1">
          <a:blip r:embed="rId2"/>
          <a:srcRect l="73306" t="50476" r="18607" b="10348"/>
          <a:stretch/>
        </p:blipFill>
        <p:spPr>
          <a:xfrm rot="16200000">
            <a:off x="8500583" y="480841"/>
            <a:ext cx="958463" cy="810404"/>
          </a:xfrm>
          <a:prstGeom prst="rect">
            <a:avLst/>
          </a:prstGeom>
        </p:spPr>
      </p:pic>
      <p:pic>
        <p:nvPicPr>
          <p:cNvPr id="9" name="Picture 8">
            <a:extLst>
              <a:ext uri="{FF2B5EF4-FFF2-40B4-BE49-F238E27FC236}">
                <a16:creationId xmlns:a16="http://schemas.microsoft.com/office/drawing/2014/main" id="{30867421-301A-6716-E04B-C23DEFD1593C}"/>
              </a:ext>
            </a:extLst>
          </p:cNvPr>
          <p:cNvPicPr>
            <a:picLocks noGrp="1" noRot="1" noChangeAspect="1" noMove="1" noResize="1" noEditPoints="1" noAdjustHandles="1" noChangeArrowheads="1" noChangeShapeType="1" noCrop="1"/>
          </p:cNvPicPr>
          <p:nvPr/>
        </p:nvPicPr>
        <p:blipFill>
          <a:blip r:embed="rId4"/>
          <a:stretch>
            <a:fillRect/>
          </a:stretch>
        </p:blipFill>
        <p:spPr>
          <a:xfrm>
            <a:off x="3870996" y="502776"/>
            <a:ext cx="4450008" cy="830098"/>
          </a:xfrm>
          <a:prstGeom prst="rect">
            <a:avLst/>
          </a:prstGeom>
        </p:spPr>
      </p:pic>
    </p:spTree>
    <p:extLst>
      <p:ext uri="{BB962C8B-B14F-4D97-AF65-F5344CB8AC3E}">
        <p14:creationId xmlns:p14="http://schemas.microsoft.com/office/powerpoint/2010/main" val="206848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1F1001-C428-F6D8-DD45-78C85F83E0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9D3EA7-3B12-C73C-2E10-7B0B5B6F604D}"/>
              </a:ext>
            </a:extLst>
          </p:cNvPr>
          <p:cNvSpPr>
            <a:spLocks noGrp="1" noRot="1" noMove="1" noResize="1" noEditPoints="1" noAdjustHandles="1" noChangeArrowheads="1" noChangeShapeType="1"/>
          </p:cNvSpPr>
          <p:nvPr>
            <p:ph idx="1"/>
          </p:nvPr>
        </p:nvSpPr>
        <p:spPr>
          <a:xfrm>
            <a:off x="836762" y="1162880"/>
            <a:ext cx="9989388" cy="5203414"/>
          </a:xfrm>
        </p:spPr>
        <p:txBody>
          <a:bodyPr>
            <a:noAutofit/>
          </a:bodyPr>
          <a:lstStyle/>
          <a:p>
            <a:pPr marL="0" marR="0" indent="0">
              <a:lnSpc>
                <a:spcPct val="107000"/>
              </a:lnSpc>
              <a:spcBef>
                <a:spcPts val="300"/>
              </a:spcBef>
              <a:spcAft>
                <a:spcPts val="300"/>
              </a:spcAft>
              <a:buNone/>
            </a:pPr>
            <a:r>
              <a:rPr lang="en-AU"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Djirra offers a range of workshops in Melbourne and regional areas:</a:t>
            </a:r>
          </a:p>
          <a:p>
            <a:pPr marL="0" marR="0" indent="0">
              <a:lnSpc>
                <a:spcPct val="107000"/>
              </a:lnSpc>
              <a:spcBef>
                <a:spcPts val="300"/>
              </a:spcBef>
              <a:spcAft>
                <a:spcPts val="300"/>
              </a:spcAft>
              <a:buNone/>
            </a:pPr>
            <a:endParaRPr lang="en-US" sz="15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300"/>
              </a:spcBef>
              <a:spcAft>
                <a:spcPts val="300"/>
              </a:spcAft>
              <a:buNone/>
            </a:pPr>
            <a:r>
              <a:rPr lang="en-AU" sz="15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Sisters Day Out®</a:t>
            </a:r>
            <a:r>
              <a:rPr lang="en-AU"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is a one-day wellbeing workshop held regularly in community, where Aboriginal women support each other, get information about legal rights and options, and engage with mainstream and Aboriginal support services.</a:t>
            </a:r>
            <a:r>
              <a:rPr lang="en-AU"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p>
          <a:p>
            <a:pPr marL="0" indent="0">
              <a:lnSpc>
                <a:spcPct val="107000"/>
              </a:lnSpc>
              <a:spcBef>
                <a:spcPts val="300"/>
              </a:spcBef>
              <a:spcAft>
                <a:spcPts val="300"/>
              </a:spcAft>
              <a:buNone/>
            </a:pPr>
            <a:endParaRPr lang="en-AU" sz="1500">
              <a:solidFill>
                <a:schemeClr val="bg1"/>
              </a:solidFill>
              <a:latin typeface="Century Gothic" panose="020B0502020202020204" pitchFamily="34" charset="0"/>
              <a:ea typeface="Calibri" panose="020F0502020204030204" pitchFamily="34" charset="0"/>
              <a:cs typeface="Calibri" panose="020F0502020204030204" pitchFamily="34" charset="0"/>
            </a:endParaRPr>
          </a:p>
          <a:p>
            <a:pPr marL="457200" lvl="1" indent="0">
              <a:lnSpc>
                <a:spcPct val="107000"/>
              </a:lnSpc>
              <a:spcBef>
                <a:spcPts val="300"/>
              </a:spcBef>
              <a:spcAft>
                <a:spcPts val="300"/>
              </a:spcAft>
              <a:buNone/>
            </a:pPr>
            <a:r>
              <a:rPr lang="en-US" sz="1500" b="1">
                <a:solidFill>
                  <a:schemeClr val="bg1"/>
                </a:solidFill>
                <a:latin typeface="Century Gothic" panose="020B0502020202020204" pitchFamily="34" charset="0"/>
                <a:ea typeface="Calibri" panose="020F0502020204030204" pitchFamily="34" charset="0"/>
                <a:cs typeface="Times New Roman" panose="02020603050405020304" pitchFamily="18" charset="0"/>
              </a:rPr>
              <a:t>Sisters Day In </a:t>
            </a:r>
            <a:r>
              <a:rPr lang="en-US" sz="1500">
                <a:solidFill>
                  <a:schemeClr val="bg1"/>
                </a:solidFill>
                <a:latin typeface="Century Gothic" panose="020B0502020202020204" pitchFamily="34" charset="0"/>
                <a:ea typeface="Calibri" panose="020F0502020204030204" pitchFamily="34" charset="0"/>
                <a:cs typeface="Times New Roman" panose="02020603050405020304" pitchFamily="18" charset="0"/>
              </a:rPr>
              <a:t>is a specialised version of Sisters Day Out and is delivered to our sisters in Dame Phyllis Frost Centre and Tarrengower Prison.</a:t>
            </a:r>
            <a:br>
              <a:rPr lang="en-US" sz="150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endParaRPr lang="en-AU" sz="15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endParaRPr>
          </a:p>
          <a:p>
            <a:pPr marL="457200" lvl="1" indent="0">
              <a:lnSpc>
                <a:spcPct val="107000"/>
              </a:lnSpc>
              <a:spcBef>
                <a:spcPts val="300"/>
              </a:spcBef>
              <a:spcAft>
                <a:spcPts val="300"/>
              </a:spcAft>
              <a:buNone/>
            </a:pPr>
            <a:r>
              <a:rPr lang="en-AU" sz="15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Dilly Bag</a:t>
            </a:r>
            <a:r>
              <a:rPr lang="en-AU"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is a residential on country gathering of Aboriginal women that draws from cultural principals to inform Aboriginal women’s ways of being in order to live a culturally safe and meaningful lifestyle.</a:t>
            </a:r>
            <a:br>
              <a:rPr lang="en-US"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br>
            <a:endParaRPr lang="en-AU" sz="15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endParaRPr>
          </a:p>
          <a:p>
            <a:pPr marL="1371600" lvl="3" indent="0">
              <a:lnSpc>
                <a:spcPct val="107000"/>
              </a:lnSpc>
              <a:spcBef>
                <a:spcPts val="300"/>
              </a:spcBef>
              <a:spcAft>
                <a:spcPts val="300"/>
              </a:spcAft>
              <a:buNone/>
            </a:pPr>
            <a:r>
              <a:rPr lang="en-AU" sz="15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Young Luv®</a:t>
            </a:r>
            <a:r>
              <a:rPr lang="en-AU"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is designed for young Aboriginal women, aged 13 to 18. It is a half day activity facilitated by Aboriginal women to engage Aboriginal teenagers in a culturally safe space where they can talk about, reflect on, and better understand important issues affecting their lives. This workshop aims to equip young women with information and skills to challenge unhealthy relationships, and to </a:t>
            </a:r>
            <a:r>
              <a:rPr lang="en-US" sz="1500" err="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practise</a:t>
            </a:r>
            <a:r>
              <a:rPr lang="en-US" sz="15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positive and safe behaviours.</a:t>
            </a:r>
            <a:endParaRPr lang="en-US" sz="15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6F9A00B-63E5-9088-D469-18D8C219A039}"/>
              </a:ext>
            </a:extLst>
          </p:cNvPr>
          <p:cNvPicPr>
            <a:picLocks noGrp="1" noRot="1" noChangeAspect="1" noMove="1" noResize="1" noEditPoints="1" noAdjustHandles="1" noChangeArrowheads="1" noChangeShapeType="1" noCrop="1"/>
          </p:cNvPicPr>
          <p:nvPr/>
        </p:nvPicPr>
        <p:blipFill>
          <a:blip r:embed="rId3"/>
          <a:stretch>
            <a:fillRect/>
          </a:stretch>
        </p:blipFill>
        <p:spPr>
          <a:xfrm>
            <a:off x="262792" y="220687"/>
            <a:ext cx="8924340" cy="721505"/>
          </a:xfrm>
          <a:prstGeom prst="rect">
            <a:avLst/>
          </a:prstGeom>
        </p:spPr>
      </p:pic>
    </p:spTree>
    <p:extLst>
      <p:ext uri="{BB962C8B-B14F-4D97-AF65-F5344CB8AC3E}">
        <p14:creationId xmlns:p14="http://schemas.microsoft.com/office/powerpoint/2010/main" val="77921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1C646-9CE0-43F9-A990-202AD9101E1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16200000">
            <a:off x="-2549480" y="2549480"/>
            <a:ext cx="6858000" cy="1759040"/>
          </a:xfrm>
          <a:prstGeom prst="rect">
            <a:avLst/>
          </a:prstGeom>
        </p:spPr>
      </p:pic>
      <p:pic>
        <p:nvPicPr>
          <p:cNvPr id="5" name="Picture 4">
            <a:extLst>
              <a:ext uri="{FF2B5EF4-FFF2-40B4-BE49-F238E27FC236}">
                <a16:creationId xmlns:a16="http://schemas.microsoft.com/office/drawing/2014/main" id="{0D3FFA4A-71D1-BC3A-B934-54B334FCF8C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5400000" flipH="1">
            <a:off x="7883480" y="2549480"/>
            <a:ext cx="6858000" cy="1759040"/>
          </a:xfrm>
          <a:prstGeom prst="rect">
            <a:avLst/>
          </a:prstGeom>
        </p:spPr>
      </p:pic>
      <p:sp>
        <p:nvSpPr>
          <p:cNvPr id="7" name="TextBox 6">
            <a:extLst>
              <a:ext uri="{FF2B5EF4-FFF2-40B4-BE49-F238E27FC236}">
                <a16:creationId xmlns:a16="http://schemas.microsoft.com/office/drawing/2014/main" id="{5FB0740D-9D8E-5342-AAE9-16C4EF558F56}"/>
              </a:ext>
            </a:extLst>
          </p:cNvPr>
          <p:cNvSpPr txBox="1">
            <a:spLocks noGrp="1" noRot="1" noMove="1" noResize="1" noEditPoints="1" noAdjustHandles="1" noChangeArrowheads="1" noChangeShapeType="1"/>
          </p:cNvSpPr>
          <p:nvPr/>
        </p:nvSpPr>
        <p:spPr>
          <a:xfrm>
            <a:off x="2039965" y="1837305"/>
            <a:ext cx="8112071" cy="3727111"/>
          </a:xfrm>
          <a:prstGeom prst="rect">
            <a:avLst/>
          </a:prstGeom>
          <a:noFill/>
        </p:spPr>
        <p:txBody>
          <a:bodyPr wrap="square" rtlCol="0">
            <a:spAutoFit/>
          </a:bodyPr>
          <a:lstStyle/>
          <a:p>
            <a:pPr defTabSz="1217706">
              <a:lnSpc>
                <a:spcPct val="150000"/>
              </a:lnSpc>
            </a:pPr>
            <a:r>
              <a:rPr lang="en-US" sz="2000">
                <a:latin typeface="Century Gothic" panose="020B0502020202020204" pitchFamily="34" charset="0"/>
              </a:rPr>
              <a:t>Djirra’s Individual Support Services offer the following support to Aboriginal women:</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Family violence case management</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Intensive support</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Drug and alcohol support and counselling</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Support with housing, mental health, finances and employment issues and referrals</a:t>
            </a:r>
          </a:p>
          <a:p>
            <a:pPr marL="342900" indent="-342900" defTabSz="1217706">
              <a:lnSpc>
                <a:spcPct val="150000"/>
              </a:lnSpc>
              <a:buFont typeface="Arial" panose="020B0604020202020204" pitchFamily="34" charset="0"/>
              <a:buChar char="•"/>
            </a:pPr>
            <a:r>
              <a:rPr lang="en-US" sz="2000">
                <a:latin typeface="Century Gothic" panose="020B0502020202020204" pitchFamily="34" charset="0"/>
              </a:rPr>
              <a:t>Pre and post prison support </a:t>
            </a:r>
          </a:p>
        </p:txBody>
      </p:sp>
      <p:pic>
        <p:nvPicPr>
          <p:cNvPr id="8" name="Picture 7">
            <a:extLst>
              <a:ext uri="{FF2B5EF4-FFF2-40B4-BE49-F238E27FC236}">
                <a16:creationId xmlns:a16="http://schemas.microsoft.com/office/drawing/2014/main" id="{ECD213F4-0AD0-E84B-B4BC-E9D43A20F24F}"/>
              </a:ext>
            </a:extLst>
          </p:cNvPr>
          <p:cNvPicPr>
            <a:picLocks noGrp="1" noRot="1" noChangeAspect="1" noMove="1" noResize="1" noEditPoints="1" noAdjustHandles="1" noChangeArrowheads="1" noChangeShapeType="1" noCrop="1"/>
          </p:cNvPicPr>
          <p:nvPr/>
        </p:nvPicPr>
        <p:blipFill rotWithShape="1">
          <a:blip r:embed="rId2"/>
          <a:srcRect l="73306" t="50476" r="18607" b="10348"/>
          <a:stretch/>
        </p:blipFill>
        <p:spPr>
          <a:xfrm rot="16200000">
            <a:off x="7050903" y="5116890"/>
            <a:ext cx="1234275" cy="1043610"/>
          </a:xfrm>
          <a:prstGeom prst="rect">
            <a:avLst/>
          </a:prstGeom>
        </p:spPr>
      </p:pic>
      <p:pic>
        <p:nvPicPr>
          <p:cNvPr id="9" name="Picture 8">
            <a:extLst>
              <a:ext uri="{FF2B5EF4-FFF2-40B4-BE49-F238E27FC236}">
                <a16:creationId xmlns:a16="http://schemas.microsoft.com/office/drawing/2014/main" id="{DC331B68-5439-6909-41F1-D64B04B6EBC9}"/>
              </a:ext>
            </a:extLst>
          </p:cNvPr>
          <p:cNvPicPr>
            <a:picLocks noGrp="1" noRot="1" noChangeAspect="1" noMove="1" noResize="1" noEditPoints="1" noAdjustHandles="1" noChangeArrowheads="1" noChangeShapeType="1" noCrop="1"/>
          </p:cNvPicPr>
          <p:nvPr/>
        </p:nvPicPr>
        <p:blipFill rotWithShape="1">
          <a:blip r:embed="rId2"/>
          <a:srcRect l="73306" t="50476" r="18607" b="10348"/>
          <a:stretch/>
        </p:blipFill>
        <p:spPr>
          <a:xfrm rot="16200000">
            <a:off x="8214786" y="5701645"/>
            <a:ext cx="815010" cy="689111"/>
          </a:xfrm>
          <a:prstGeom prst="rect">
            <a:avLst/>
          </a:prstGeom>
        </p:spPr>
      </p:pic>
      <p:pic>
        <p:nvPicPr>
          <p:cNvPr id="3" name="Picture 2">
            <a:extLst>
              <a:ext uri="{FF2B5EF4-FFF2-40B4-BE49-F238E27FC236}">
                <a16:creationId xmlns:a16="http://schemas.microsoft.com/office/drawing/2014/main" id="{FB962231-75D4-90F9-6C86-95193E9851DE}"/>
              </a:ext>
            </a:extLst>
          </p:cNvPr>
          <p:cNvPicPr>
            <a:picLocks noGrp="1" noRot="1" noChangeAspect="1" noMove="1" noResize="1" noEditPoints="1" noAdjustHandles="1" noChangeArrowheads="1" noChangeShapeType="1" noCrop="1"/>
          </p:cNvPicPr>
          <p:nvPr/>
        </p:nvPicPr>
        <p:blipFill>
          <a:blip r:embed="rId3"/>
          <a:stretch>
            <a:fillRect/>
          </a:stretch>
        </p:blipFill>
        <p:spPr>
          <a:xfrm>
            <a:off x="2598566" y="602167"/>
            <a:ext cx="6994867" cy="902286"/>
          </a:xfrm>
          <a:prstGeom prst="rect">
            <a:avLst/>
          </a:prstGeom>
        </p:spPr>
      </p:pic>
    </p:spTree>
    <p:extLst>
      <p:ext uri="{BB962C8B-B14F-4D97-AF65-F5344CB8AC3E}">
        <p14:creationId xmlns:p14="http://schemas.microsoft.com/office/powerpoint/2010/main" val="227887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dots on an orange background&#10;&#10;Description automatically generated">
            <a:extLst>
              <a:ext uri="{FF2B5EF4-FFF2-40B4-BE49-F238E27FC236}">
                <a16:creationId xmlns:a16="http://schemas.microsoft.com/office/drawing/2014/main" id="{C87C748A-0599-3A68-B7E3-EE8C05AB20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38DBB6AF-BB35-BC11-7609-7F962190C398}"/>
              </a:ext>
            </a:extLst>
          </p:cNvPr>
          <p:cNvPicPr>
            <a:picLocks noGrp="1" noRot="1" noChangeAspect="1" noMove="1" noResize="1" noEditPoints="1" noAdjustHandles="1" noChangeArrowheads="1" noChangeShapeType="1" noCrop="1"/>
          </p:cNvPicPr>
          <p:nvPr/>
        </p:nvPicPr>
        <p:blipFill>
          <a:blip r:embed="rId3"/>
          <a:stretch>
            <a:fillRect/>
          </a:stretch>
        </p:blipFill>
        <p:spPr>
          <a:xfrm>
            <a:off x="1324369" y="2321346"/>
            <a:ext cx="9543262" cy="3501485"/>
          </a:xfrm>
          <a:prstGeom prst="rect">
            <a:avLst/>
          </a:prstGeom>
        </p:spPr>
      </p:pic>
    </p:spTree>
    <p:extLst>
      <p:ext uri="{BB962C8B-B14F-4D97-AF65-F5344CB8AC3E}">
        <p14:creationId xmlns:p14="http://schemas.microsoft.com/office/powerpoint/2010/main" val="66531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colorful ornaments&#10;&#10;Description automatically generated">
            <a:extLst>
              <a:ext uri="{FF2B5EF4-FFF2-40B4-BE49-F238E27FC236}">
                <a16:creationId xmlns:a16="http://schemas.microsoft.com/office/drawing/2014/main" id="{27E78BBF-B857-7105-A9F4-6D7BC9143C6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F514FC7-31A7-DE13-983C-875AE46A4DAA}"/>
              </a:ext>
            </a:extLst>
          </p:cNvPr>
          <p:cNvSpPr txBox="1">
            <a:spLocks noGrp="1" noRot="1" noMove="1" noResize="1" noEditPoints="1" noAdjustHandles="1" noChangeArrowheads="1" noChangeShapeType="1"/>
          </p:cNvSpPr>
          <p:nvPr/>
        </p:nvSpPr>
        <p:spPr>
          <a:xfrm>
            <a:off x="779074" y="1498295"/>
            <a:ext cx="8881759" cy="830997"/>
          </a:xfrm>
          <a:prstGeom prst="rect">
            <a:avLst/>
          </a:prstGeom>
          <a:noFill/>
        </p:spPr>
        <p:txBody>
          <a:bodyPr wrap="square" rtlCol="0">
            <a:spAutoFit/>
          </a:bodyPr>
          <a:lstStyle/>
          <a:p>
            <a:pPr defTabSz="1217706"/>
            <a:endParaRPr lang="en-AU" sz="1600" dirty="0">
              <a:solidFill>
                <a:schemeClr val="bg1"/>
              </a:solidFill>
              <a:latin typeface="Century Gothic" panose="020B0502020202020204" pitchFamily="34" charset="0"/>
            </a:endParaRPr>
          </a:p>
          <a:p>
            <a:pPr defTabSz="1217706"/>
            <a:r>
              <a:rPr lang="en-AU" sz="1600" dirty="0" err="1">
                <a:solidFill>
                  <a:schemeClr val="bg1"/>
                </a:solidFill>
                <a:latin typeface="Century Gothic" panose="020B0502020202020204" pitchFamily="34" charset="0"/>
              </a:rPr>
              <a:t>Djirra</a:t>
            </a:r>
            <a:r>
              <a:rPr lang="en-AU" sz="1600" dirty="0">
                <a:solidFill>
                  <a:schemeClr val="bg1"/>
                </a:solidFill>
                <a:latin typeface="Century Gothic" panose="020B0502020202020204" pitchFamily="34" charset="0"/>
              </a:rPr>
              <a:t> is an Aboriginal Community Controlled Organisation (ACCO), with over 22 years’ experience finding solutions and sharing their stories, journeys and experiences. </a:t>
            </a:r>
          </a:p>
        </p:txBody>
      </p:sp>
      <p:sp>
        <p:nvSpPr>
          <p:cNvPr id="3" name="TextBox 2">
            <a:extLst>
              <a:ext uri="{FF2B5EF4-FFF2-40B4-BE49-F238E27FC236}">
                <a16:creationId xmlns:a16="http://schemas.microsoft.com/office/drawing/2014/main" id="{D587E4CC-1CFA-CB21-2F5D-6AF45D164525}"/>
              </a:ext>
            </a:extLst>
          </p:cNvPr>
          <p:cNvSpPr txBox="1">
            <a:spLocks noGrp="1" noRot="1" noMove="1" noResize="1" noEditPoints="1" noAdjustHandles="1" noChangeArrowheads="1" noChangeShapeType="1"/>
          </p:cNvSpPr>
          <p:nvPr/>
        </p:nvSpPr>
        <p:spPr>
          <a:xfrm>
            <a:off x="2394460" y="3056510"/>
            <a:ext cx="8450000" cy="329320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1600" dirty="0" err="1">
                <a:solidFill>
                  <a:schemeClr val="bg1"/>
                </a:solidFill>
                <a:latin typeface="Century Gothic" panose="020B0502020202020204" pitchFamily="34" charset="0"/>
              </a:rPr>
              <a:t>Djirra</a:t>
            </a:r>
            <a:r>
              <a:rPr lang="en-AU" sz="1600" dirty="0">
                <a:solidFill>
                  <a:schemeClr val="bg1"/>
                </a:solidFill>
                <a:latin typeface="Century Gothic" panose="020B0502020202020204" pitchFamily="34" charset="0"/>
              </a:rPr>
              <a:t> delivers </a:t>
            </a:r>
            <a:r>
              <a:rPr lang="en-AU" sz="1600" baseline="0" dirty="0">
                <a:solidFill>
                  <a:schemeClr val="bg1"/>
                </a:solidFill>
                <a:latin typeface="Century Gothic" panose="020B0502020202020204" pitchFamily="34" charset="0"/>
              </a:rPr>
              <a:t>holistic, culturally safe, specialist family violence services and </a:t>
            </a:r>
            <a:br>
              <a:rPr lang="en-AU" sz="1600" baseline="0" dirty="0">
                <a:solidFill>
                  <a:schemeClr val="bg1"/>
                </a:solidFill>
                <a:latin typeface="Century Gothic" panose="020B0502020202020204" pitchFamily="34" charset="0"/>
              </a:rPr>
            </a:br>
            <a:r>
              <a:rPr lang="en-AU" sz="1600" baseline="0" dirty="0">
                <a:solidFill>
                  <a:schemeClr val="bg1"/>
                </a:solidFill>
                <a:latin typeface="Century Gothic" panose="020B0502020202020204" pitchFamily="34" charset="0"/>
              </a:rPr>
              <a:t>programs including:</a:t>
            </a:r>
          </a:p>
          <a:p>
            <a:pPr marR="0" lvl="0" algn="l" defTabSz="914400" rtl="0" eaLnBrk="1" fontAlgn="auto" latinLnBrk="0" hangingPunct="1">
              <a:lnSpc>
                <a:spcPct val="100000"/>
              </a:lnSpc>
              <a:spcBef>
                <a:spcPts val="0"/>
              </a:spcBef>
              <a:spcAft>
                <a:spcPts val="0"/>
              </a:spcAft>
              <a:buClrTx/>
              <a:buSzTx/>
              <a:tabLst/>
              <a:defRPr/>
            </a:pPr>
            <a:endParaRPr lang="en-AU" sz="1600" dirty="0">
              <a:solidFill>
                <a:schemeClr val="bg1"/>
              </a:solidFill>
              <a:latin typeface="Century Gothic" panose="020B0502020202020204" pitchFamily="34" charset="0"/>
            </a:endParaRPr>
          </a:p>
          <a:p>
            <a:pPr marL="342900" indent="-342900">
              <a:buFont typeface="Arial" panose="020B0604020202020204" pitchFamily="34" charset="0"/>
              <a:buChar char="•"/>
              <a:defRPr/>
            </a:pPr>
            <a:r>
              <a:rPr lang="en-AU" sz="1600" baseline="0" dirty="0">
                <a:solidFill>
                  <a:schemeClr val="bg1"/>
                </a:solidFill>
                <a:latin typeface="Century Gothic" panose="020B0502020202020204" pitchFamily="34" charset="0"/>
              </a:rPr>
              <a:t>Cultural, wellbeing and personal development workshops, and practical </a:t>
            </a:r>
            <a:br>
              <a:rPr lang="en-AU" sz="1600" baseline="0" dirty="0">
                <a:solidFill>
                  <a:schemeClr val="bg1"/>
                </a:solidFill>
                <a:latin typeface="Century Gothic" panose="020B0502020202020204" pitchFamily="34" charset="0"/>
              </a:rPr>
            </a:br>
            <a:r>
              <a:rPr lang="en-AU" sz="1600" baseline="0" dirty="0">
                <a:solidFill>
                  <a:schemeClr val="bg1"/>
                </a:solidFill>
                <a:latin typeface="Century Gothic" panose="020B0502020202020204" pitchFamily="34" charset="0"/>
              </a:rPr>
              <a:t>support through our Koori Women’s Place and signature EIP programs </a:t>
            </a:r>
            <a:br>
              <a:rPr lang="en-AU" sz="1600" baseline="0" dirty="0">
                <a:solidFill>
                  <a:schemeClr val="bg1"/>
                </a:solidFill>
                <a:latin typeface="Century Gothic" panose="020B0502020202020204" pitchFamily="34" charset="0"/>
              </a:rPr>
            </a:br>
            <a:r>
              <a:rPr lang="en-AU" sz="1600" baseline="0" dirty="0">
                <a:solidFill>
                  <a:schemeClr val="bg1"/>
                </a:solidFill>
                <a:latin typeface="Century Gothic" panose="020B0502020202020204" pitchFamily="34" charset="0"/>
              </a:rPr>
              <a:t>(also offered to women in prison)</a:t>
            </a:r>
            <a:br>
              <a:rPr lang="en-AU" sz="1600" baseline="0" dirty="0">
                <a:solidFill>
                  <a:schemeClr val="bg1"/>
                </a:solidFill>
                <a:latin typeface="Century Gothic" panose="020B0502020202020204" pitchFamily="34" charset="0"/>
              </a:rPr>
            </a:br>
            <a:endParaRPr lang="en-AU" sz="1600" baseline="0" dirty="0">
              <a:solidFill>
                <a:schemeClr val="bg1"/>
              </a:solidFill>
              <a:latin typeface="Century Gothic" panose="020B0502020202020204" pitchFamily="34" charset="0"/>
            </a:endParaRPr>
          </a:p>
          <a:p>
            <a:pPr marL="342900" indent="-342900">
              <a:buFont typeface="Arial" panose="020B0604020202020204" pitchFamily="34" charset="0"/>
              <a:buChar char="•"/>
              <a:defRPr/>
            </a:pPr>
            <a:r>
              <a:rPr lang="en-AU" sz="1600" dirty="0">
                <a:solidFill>
                  <a:schemeClr val="bg1"/>
                </a:solidFill>
                <a:latin typeface="Century Gothic" panose="020B0502020202020204" pitchFamily="34" charset="0"/>
              </a:rPr>
              <a:t>C</a:t>
            </a:r>
            <a:r>
              <a:rPr lang="en-AU" sz="1600" baseline="0" dirty="0">
                <a:solidFill>
                  <a:schemeClr val="bg1"/>
                </a:solidFill>
                <a:latin typeface="Century Gothic" panose="020B0502020202020204" pitchFamily="34" charset="0"/>
              </a:rPr>
              <a:t>ommunity education policy and advocacy work (</a:t>
            </a:r>
            <a:r>
              <a:rPr lang="en-AU" sz="1600" dirty="0">
                <a:solidFill>
                  <a:schemeClr val="bg1"/>
                </a:solidFill>
                <a:latin typeface="Century Gothic" panose="020B0502020202020204" pitchFamily="34" charset="0"/>
              </a:rPr>
              <a:t>including cultural projects)</a:t>
            </a:r>
            <a:br>
              <a:rPr lang="en-AU" sz="1600" baseline="0" dirty="0">
                <a:solidFill>
                  <a:schemeClr val="bg1"/>
                </a:solidFill>
                <a:latin typeface="Century Gothic" panose="020B0502020202020204" pitchFamily="34" charset="0"/>
              </a:rPr>
            </a:br>
            <a:endParaRPr lang="en-AU" sz="1600" baseline="0" dirty="0">
              <a:solidFill>
                <a:schemeClr val="bg1"/>
              </a:solidFill>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chemeClr val="bg1"/>
                </a:solidFill>
                <a:latin typeface="Century Gothic" panose="020B0502020202020204" pitchFamily="34" charset="0"/>
              </a:rPr>
              <a:t>Family violence case management services</a:t>
            </a:r>
            <a:br>
              <a:rPr lang="en-AU" sz="1600" dirty="0">
                <a:solidFill>
                  <a:schemeClr val="bg1"/>
                </a:solidFill>
                <a:latin typeface="Century Gothic" panose="020B0502020202020204" pitchFamily="34" charset="0"/>
              </a:rPr>
            </a:br>
            <a:endParaRPr lang="en-AU" sz="1600" dirty="0">
              <a:solidFill>
                <a:schemeClr val="bg1"/>
              </a:solidFill>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aseline="0" dirty="0">
                <a:solidFill>
                  <a:schemeClr val="bg1"/>
                </a:solidFill>
                <a:latin typeface="Century Gothic" panose="020B0502020202020204" pitchFamily="34" charset="0"/>
              </a:rPr>
              <a:t>Legal assistance with IVOs, child protection, family law and victims of crime matters</a:t>
            </a:r>
            <a:endParaRPr lang="en-AU" sz="1600" dirty="0">
              <a:solidFill>
                <a:schemeClr val="bg1"/>
              </a:solidFill>
              <a:latin typeface="Century Gothic" panose="020B0502020202020204" pitchFamily="34" charset="0"/>
            </a:endParaRPr>
          </a:p>
        </p:txBody>
      </p:sp>
      <p:pic>
        <p:nvPicPr>
          <p:cNvPr id="4" name="Picture 3" descr="A logo with silhouettes of people&#10;&#10;Description automatically generated">
            <a:extLst>
              <a:ext uri="{FF2B5EF4-FFF2-40B4-BE49-F238E27FC236}">
                <a16:creationId xmlns:a16="http://schemas.microsoft.com/office/drawing/2014/main" id="{60E3A6DA-0EB3-BECF-2E35-6488CB1FF59B}"/>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b="16355"/>
          <a:stretch/>
        </p:blipFill>
        <p:spPr>
          <a:xfrm>
            <a:off x="163156" y="276766"/>
            <a:ext cx="1592756" cy="951231"/>
          </a:xfrm>
          <a:prstGeom prst="rect">
            <a:avLst/>
          </a:prstGeom>
        </p:spPr>
      </p:pic>
      <p:pic>
        <p:nvPicPr>
          <p:cNvPr id="6" name="Picture 5">
            <a:extLst>
              <a:ext uri="{FF2B5EF4-FFF2-40B4-BE49-F238E27FC236}">
                <a16:creationId xmlns:a16="http://schemas.microsoft.com/office/drawing/2014/main" id="{21F22397-EBE6-6E3F-B62F-17FE1D188655}"/>
              </a:ext>
            </a:extLst>
          </p:cNvPr>
          <p:cNvPicPr>
            <a:picLocks noGrp="1" noRot="1" noChangeAspect="1" noMove="1" noResize="1" noEditPoints="1" noAdjustHandles="1" noChangeArrowheads="1" noChangeShapeType="1" noCrop="1"/>
          </p:cNvPicPr>
          <p:nvPr/>
        </p:nvPicPr>
        <p:blipFill>
          <a:blip r:embed="rId4"/>
          <a:stretch>
            <a:fillRect/>
          </a:stretch>
        </p:blipFill>
        <p:spPr>
          <a:xfrm>
            <a:off x="3706768" y="333650"/>
            <a:ext cx="3349684" cy="830996"/>
          </a:xfrm>
          <a:prstGeom prst="rect">
            <a:avLst/>
          </a:prstGeom>
        </p:spPr>
      </p:pic>
    </p:spTree>
    <p:extLst>
      <p:ext uri="{BB962C8B-B14F-4D97-AF65-F5344CB8AC3E}">
        <p14:creationId xmlns:p14="http://schemas.microsoft.com/office/powerpoint/2010/main" val="380718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1C646-9CE0-43F9-A990-202AD9101E1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16200000">
            <a:off x="-2549480" y="2549480"/>
            <a:ext cx="6858000" cy="1759040"/>
          </a:xfrm>
          <a:prstGeom prst="rect">
            <a:avLst/>
          </a:prstGeom>
        </p:spPr>
      </p:pic>
      <p:pic>
        <p:nvPicPr>
          <p:cNvPr id="5" name="Picture 4">
            <a:extLst>
              <a:ext uri="{FF2B5EF4-FFF2-40B4-BE49-F238E27FC236}">
                <a16:creationId xmlns:a16="http://schemas.microsoft.com/office/drawing/2014/main" id="{0D3FFA4A-71D1-BC3A-B934-54B334FCF8C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5400000" flipH="1">
            <a:off x="7883480" y="2549480"/>
            <a:ext cx="6858000" cy="1759040"/>
          </a:xfrm>
          <a:prstGeom prst="rect">
            <a:avLst/>
          </a:prstGeom>
        </p:spPr>
      </p:pic>
      <p:sp>
        <p:nvSpPr>
          <p:cNvPr id="7" name="TextBox 6">
            <a:extLst>
              <a:ext uri="{FF2B5EF4-FFF2-40B4-BE49-F238E27FC236}">
                <a16:creationId xmlns:a16="http://schemas.microsoft.com/office/drawing/2014/main" id="{5FB0740D-9D8E-5342-AAE9-16C4EF558F56}"/>
              </a:ext>
            </a:extLst>
          </p:cNvPr>
          <p:cNvSpPr txBox="1">
            <a:spLocks/>
          </p:cNvSpPr>
          <p:nvPr/>
        </p:nvSpPr>
        <p:spPr>
          <a:xfrm>
            <a:off x="1808923" y="2346080"/>
            <a:ext cx="8624037" cy="3727111"/>
          </a:xfrm>
          <a:prstGeom prst="rect">
            <a:avLst/>
          </a:prstGeom>
          <a:noFill/>
        </p:spPr>
        <p:txBody>
          <a:bodyPr wrap="square" rtlCol="0">
            <a:spAutoFit/>
          </a:bodyPr>
          <a:lstStyle/>
          <a:p>
            <a:pPr algn="ctr" defTabSz="1217706">
              <a:lnSpc>
                <a:spcPct val="150000"/>
              </a:lnSpc>
            </a:pPr>
            <a:r>
              <a:rPr lang="en-US" sz="2000" dirty="0" err="1">
                <a:latin typeface="Century Gothic" panose="020B0502020202020204" pitchFamily="34" charset="0"/>
              </a:rPr>
              <a:t>Djirra</a:t>
            </a:r>
            <a:r>
              <a:rPr lang="en-US" sz="2000" dirty="0">
                <a:latin typeface="Century Gothic" panose="020B0502020202020204" pitchFamily="34" charset="0"/>
              </a:rPr>
              <a:t> Legal (Aboriginal Family Violence Legal Service) is a program of </a:t>
            </a:r>
            <a:r>
              <a:rPr lang="en-US" sz="2000" dirty="0" err="1">
                <a:latin typeface="Century Gothic" panose="020B0502020202020204" pitchFamily="34" charset="0"/>
              </a:rPr>
              <a:t>Djirra</a:t>
            </a:r>
            <a:r>
              <a:rPr lang="en-US" sz="2000" dirty="0">
                <a:latin typeface="Century Gothic" panose="020B0502020202020204" pitchFamily="34" charset="0"/>
              </a:rPr>
              <a:t>, offering </a:t>
            </a:r>
            <a:r>
              <a:rPr lang="en-US" sz="2000" b="1" dirty="0">
                <a:latin typeface="Century Gothic" panose="020B0502020202020204" pitchFamily="34" charset="0"/>
              </a:rPr>
              <a:t>legal and non-legal support</a:t>
            </a:r>
            <a:r>
              <a:rPr lang="en-US" sz="2000" dirty="0">
                <a:latin typeface="Century Gothic" panose="020B0502020202020204" pitchFamily="34" charset="0"/>
              </a:rPr>
              <a:t> to Aboriginal and Torres Strait Islander people, and non-Aboriginal parents/carers of Aboriginal and Torres Strait Islander children, who have experienced or are experiencing family violence.</a:t>
            </a:r>
            <a:br>
              <a:rPr lang="en-US" sz="2000" dirty="0">
                <a:latin typeface="Century Gothic" panose="020B0502020202020204" pitchFamily="34" charset="0"/>
              </a:rPr>
            </a:br>
            <a:endParaRPr lang="en-US" sz="2000" dirty="0">
              <a:latin typeface="Century Gothic" panose="020B0502020202020204" pitchFamily="34" charset="0"/>
            </a:endParaRPr>
          </a:p>
          <a:p>
            <a:pPr algn="ctr" defTabSz="1217706">
              <a:lnSpc>
                <a:spcPct val="150000"/>
              </a:lnSpc>
            </a:pPr>
            <a:r>
              <a:rPr lang="en-US" sz="2000" dirty="0">
                <a:latin typeface="Century Gothic" panose="020B0502020202020204" pitchFamily="34" charset="0"/>
              </a:rPr>
              <a:t>At present, we are a team of 36 Lawyers and Paralegal Support Workers (PLSW). We have 9 offices across Victoria.</a:t>
            </a:r>
          </a:p>
        </p:txBody>
      </p:sp>
      <p:pic>
        <p:nvPicPr>
          <p:cNvPr id="3" name="Picture 2">
            <a:extLst>
              <a:ext uri="{FF2B5EF4-FFF2-40B4-BE49-F238E27FC236}">
                <a16:creationId xmlns:a16="http://schemas.microsoft.com/office/drawing/2014/main" id="{2C1A12A2-E34C-5DB4-BBEF-5721EE587708}"/>
              </a:ext>
            </a:extLst>
          </p:cNvPr>
          <p:cNvPicPr>
            <a:picLocks noGrp="1" noRot="1" noChangeAspect="1" noMove="1" noResize="1" noEditPoints="1" noAdjustHandles="1" noChangeArrowheads="1" noChangeShapeType="1" noCrop="1"/>
          </p:cNvPicPr>
          <p:nvPr/>
        </p:nvPicPr>
        <p:blipFill>
          <a:blip r:embed="rId3"/>
          <a:stretch>
            <a:fillRect/>
          </a:stretch>
        </p:blipFill>
        <p:spPr>
          <a:xfrm>
            <a:off x="2153237" y="433542"/>
            <a:ext cx="7885525" cy="1800699"/>
          </a:xfrm>
          <a:prstGeom prst="rect">
            <a:avLst/>
          </a:prstGeom>
        </p:spPr>
      </p:pic>
    </p:spTree>
    <p:extLst>
      <p:ext uri="{BB962C8B-B14F-4D97-AF65-F5344CB8AC3E}">
        <p14:creationId xmlns:p14="http://schemas.microsoft.com/office/powerpoint/2010/main" val="137492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1C646-9CE0-43F9-A990-202AD9101E1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16200000">
            <a:off x="-2549480" y="2549480"/>
            <a:ext cx="6858000" cy="1759040"/>
          </a:xfrm>
          <a:prstGeom prst="rect">
            <a:avLst/>
          </a:prstGeom>
        </p:spPr>
      </p:pic>
      <p:sp>
        <p:nvSpPr>
          <p:cNvPr id="7" name="TextBox 6">
            <a:extLst>
              <a:ext uri="{FF2B5EF4-FFF2-40B4-BE49-F238E27FC236}">
                <a16:creationId xmlns:a16="http://schemas.microsoft.com/office/drawing/2014/main" id="{5FB0740D-9D8E-5342-AAE9-16C4EF558F56}"/>
              </a:ext>
            </a:extLst>
          </p:cNvPr>
          <p:cNvSpPr txBox="1">
            <a:spLocks noGrp="1" noRot="1" noMove="1" noResize="1" noEditPoints="1" noAdjustHandles="1" noChangeArrowheads="1" noChangeShapeType="1"/>
          </p:cNvSpPr>
          <p:nvPr/>
        </p:nvSpPr>
        <p:spPr>
          <a:xfrm>
            <a:off x="1824580" y="2380677"/>
            <a:ext cx="3160641" cy="3000180"/>
          </a:xfrm>
          <a:prstGeom prst="rect">
            <a:avLst/>
          </a:prstGeom>
          <a:noFill/>
        </p:spPr>
        <p:txBody>
          <a:bodyPr wrap="square" rtlCol="0">
            <a:spAutoFit/>
          </a:bodyPr>
          <a:lstStyle/>
          <a:p>
            <a:pPr defTabSz="1217706">
              <a:lnSpc>
                <a:spcPct val="150000"/>
              </a:lnSpc>
            </a:pPr>
            <a:r>
              <a:rPr lang="en-US" sz="1600" dirty="0">
                <a:latin typeface="Century Gothic" panose="020B0502020202020204" pitchFamily="34" charset="0"/>
              </a:rPr>
              <a:t>Djirra Legal can generally assist with legal matters which are in Victorian courts. </a:t>
            </a:r>
            <a:br>
              <a:rPr lang="en-US" sz="1600" dirty="0">
                <a:latin typeface="Century Gothic" panose="020B0502020202020204" pitchFamily="34" charset="0"/>
              </a:rPr>
            </a:br>
            <a:br>
              <a:rPr lang="en-US" sz="1600" dirty="0">
                <a:latin typeface="Century Gothic" panose="020B0502020202020204" pitchFamily="34" charset="0"/>
              </a:rPr>
            </a:br>
            <a:r>
              <a:rPr lang="en-US" sz="1600" dirty="0">
                <a:latin typeface="Century Gothic" panose="020B0502020202020204" pitchFamily="34" charset="0"/>
              </a:rPr>
              <a:t>However, we can assist people with referrals to legal services interstate, where appropriate.</a:t>
            </a:r>
          </a:p>
        </p:txBody>
      </p:sp>
      <p:pic>
        <p:nvPicPr>
          <p:cNvPr id="11" name="Picture 10">
            <a:extLst>
              <a:ext uri="{FF2B5EF4-FFF2-40B4-BE49-F238E27FC236}">
                <a16:creationId xmlns:a16="http://schemas.microsoft.com/office/drawing/2014/main" id="{70474DCB-F7D4-0DEB-D9E3-0CA8A7B49C4F}"/>
              </a:ext>
            </a:extLst>
          </p:cNvPr>
          <p:cNvPicPr>
            <a:picLocks noGrp="1" noRot="1" noChangeAspect="1" noMove="1" noResize="1" noEditPoints="1" noAdjustHandles="1" noChangeArrowheads="1" noChangeShapeType="1" noCrop="1"/>
          </p:cNvPicPr>
          <p:nvPr/>
        </p:nvPicPr>
        <p:blipFill>
          <a:blip r:embed="rId3"/>
          <a:stretch>
            <a:fillRect/>
          </a:stretch>
        </p:blipFill>
        <p:spPr>
          <a:xfrm>
            <a:off x="1784021" y="994528"/>
            <a:ext cx="2974176" cy="1139402"/>
          </a:xfrm>
          <a:prstGeom prst="rect">
            <a:avLst/>
          </a:prstGeom>
        </p:spPr>
      </p:pic>
      <p:pic>
        <p:nvPicPr>
          <p:cNvPr id="13" name="Picture 12">
            <a:extLst>
              <a:ext uri="{FF2B5EF4-FFF2-40B4-BE49-F238E27FC236}">
                <a16:creationId xmlns:a16="http://schemas.microsoft.com/office/drawing/2014/main" id="{F2578447-35B6-7E66-A060-07ECE087CF55}"/>
              </a:ext>
            </a:extLst>
          </p:cNvPr>
          <p:cNvPicPr>
            <a:picLocks noGrp="1" noRot="1" noChangeAspect="1" noMove="1" noResize="1" noEditPoints="1" noAdjustHandles="1" noChangeArrowheads="1" noChangeShapeType="1" noCrop="1"/>
          </p:cNvPicPr>
          <p:nvPr/>
        </p:nvPicPr>
        <p:blipFill>
          <a:blip r:embed="rId4"/>
          <a:stretch>
            <a:fillRect/>
          </a:stretch>
        </p:blipFill>
        <p:spPr>
          <a:xfrm>
            <a:off x="5072933" y="1156918"/>
            <a:ext cx="6538222" cy="4671303"/>
          </a:xfrm>
          <a:prstGeom prst="rect">
            <a:avLst/>
          </a:prstGeom>
        </p:spPr>
      </p:pic>
      <p:pic>
        <p:nvPicPr>
          <p:cNvPr id="14" name="Picture 13">
            <a:extLst>
              <a:ext uri="{FF2B5EF4-FFF2-40B4-BE49-F238E27FC236}">
                <a16:creationId xmlns:a16="http://schemas.microsoft.com/office/drawing/2014/main" id="{382CEFC3-F905-D80A-5C18-5FE140F71B34}"/>
              </a:ext>
            </a:extLst>
          </p:cNvPr>
          <p:cNvPicPr>
            <a:picLocks noGrp="1" noRot="1" noChangeAspect="1" noMove="1" noResize="1" noEditPoints="1" noAdjustHandles="1" noChangeArrowheads="1" noChangeShapeType="1" noCrop="1"/>
          </p:cNvPicPr>
          <p:nvPr/>
        </p:nvPicPr>
        <p:blipFill rotWithShape="1">
          <a:blip r:embed="rId2"/>
          <a:srcRect l="73306" t="50476" r="18607" b="10348"/>
          <a:stretch/>
        </p:blipFill>
        <p:spPr>
          <a:xfrm rot="16200000">
            <a:off x="11130210" y="242466"/>
            <a:ext cx="815010" cy="689111"/>
          </a:xfrm>
          <a:prstGeom prst="rect">
            <a:avLst/>
          </a:prstGeom>
        </p:spPr>
      </p:pic>
      <p:pic>
        <p:nvPicPr>
          <p:cNvPr id="15" name="Picture 14">
            <a:extLst>
              <a:ext uri="{FF2B5EF4-FFF2-40B4-BE49-F238E27FC236}">
                <a16:creationId xmlns:a16="http://schemas.microsoft.com/office/drawing/2014/main" id="{8B0827C8-6A49-FC3E-CD31-D389A3848A1C}"/>
              </a:ext>
            </a:extLst>
          </p:cNvPr>
          <p:cNvPicPr>
            <a:picLocks noGrp="1" noRot="1" noChangeAspect="1" noMove="1" noResize="1" noEditPoints="1" noAdjustHandles="1" noChangeArrowheads="1" noChangeShapeType="1" noCrop="1"/>
          </p:cNvPicPr>
          <p:nvPr/>
        </p:nvPicPr>
        <p:blipFill rotWithShape="1">
          <a:blip r:embed="rId2"/>
          <a:srcRect l="73306" t="50476" r="18607" b="10348"/>
          <a:stretch/>
        </p:blipFill>
        <p:spPr>
          <a:xfrm rot="16200000">
            <a:off x="10469850" y="621219"/>
            <a:ext cx="442770" cy="374373"/>
          </a:xfrm>
          <a:prstGeom prst="rect">
            <a:avLst/>
          </a:prstGeom>
        </p:spPr>
      </p:pic>
      <p:pic>
        <p:nvPicPr>
          <p:cNvPr id="16" name="Picture 15">
            <a:extLst>
              <a:ext uri="{FF2B5EF4-FFF2-40B4-BE49-F238E27FC236}">
                <a16:creationId xmlns:a16="http://schemas.microsoft.com/office/drawing/2014/main" id="{28ED4213-784E-C196-C6F9-EFB65F772167}"/>
              </a:ext>
            </a:extLst>
          </p:cNvPr>
          <p:cNvPicPr>
            <a:picLocks noGrp="1" noRot="1" noChangeAspect="1" noMove="1" noResize="1" noEditPoints="1" noAdjustHandles="1" noChangeArrowheads="1" noChangeShapeType="1" noCrop="1"/>
          </p:cNvPicPr>
          <p:nvPr/>
        </p:nvPicPr>
        <p:blipFill rotWithShape="1">
          <a:blip r:embed="rId2"/>
          <a:srcRect l="73306" t="50476" r="18607" b="10348"/>
          <a:stretch/>
        </p:blipFill>
        <p:spPr>
          <a:xfrm rot="16200000">
            <a:off x="10702980" y="1070248"/>
            <a:ext cx="980359" cy="828918"/>
          </a:xfrm>
          <a:prstGeom prst="rect">
            <a:avLst/>
          </a:prstGeom>
        </p:spPr>
      </p:pic>
    </p:spTree>
    <p:extLst>
      <p:ext uri="{BB962C8B-B14F-4D97-AF65-F5344CB8AC3E}">
        <p14:creationId xmlns:p14="http://schemas.microsoft.com/office/powerpoint/2010/main" val="64981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1F1001-C428-F6D8-DD45-78C85F83E0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9D3EA7-3B12-C73C-2E10-7B0B5B6F604D}"/>
              </a:ext>
            </a:extLst>
          </p:cNvPr>
          <p:cNvSpPr>
            <a:spLocks noGrp="1" noRot="1" noMove="1" noResize="1" noEditPoints="1" noAdjustHandles="1" noChangeArrowheads="1" noChangeShapeType="1"/>
          </p:cNvSpPr>
          <p:nvPr>
            <p:ph idx="1"/>
          </p:nvPr>
        </p:nvSpPr>
        <p:spPr>
          <a:xfrm>
            <a:off x="1804544" y="1673526"/>
            <a:ext cx="8582904" cy="4520241"/>
          </a:xfrm>
        </p:spPr>
        <p:txBody>
          <a:bodyPr>
            <a:noAutofit/>
          </a:bodyPr>
          <a:lstStyle/>
          <a:p>
            <a:pPr marL="0" indent="0" algn="ctr">
              <a:buNone/>
            </a:pPr>
            <a:r>
              <a:rPr lang="en-US" sz="1800" dirty="0" err="1">
                <a:solidFill>
                  <a:schemeClr val="bg1"/>
                </a:solidFill>
                <a:latin typeface="Century Gothic" panose="020B0502020202020204" pitchFamily="34" charset="0"/>
              </a:rPr>
              <a:t>Djirra</a:t>
            </a:r>
            <a:r>
              <a:rPr lang="en-US" sz="1800" dirty="0">
                <a:solidFill>
                  <a:schemeClr val="bg1"/>
                </a:solidFill>
                <a:latin typeface="Century Gothic" panose="020B0502020202020204" pitchFamily="34" charset="0"/>
              </a:rPr>
              <a:t> is a place where culture is shared and celebrated, and where practical support is available to all Aboriginal women.</a:t>
            </a:r>
          </a:p>
          <a:p>
            <a:pPr marL="0" indent="0" algn="ctr">
              <a:buNone/>
            </a:pPr>
            <a:endParaRPr lang="en-US" sz="1800" dirty="0">
              <a:solidFill>
                <a:schemeClr val="bg1"/>
              </a:solidFill>
              <a:latin typeface="Century Gothic" panose="020B0502020202020204" pitchFamily="34" charset="0"/>
            </a:endParaRPr>
          </a:p>
          <a:p>
            <a:pPr marL="0" indent="0" algn="ctr">
              <a:buNone/>
            </a:pPr>
            <a:r>
              <a:rPr lang="en-US" sz="1800" dirty="0">
                <a:solidFill>
                  <a:schemeClr val="bg1"/>
                </a:solidFill>
                <a:latin typeface="Century Gothic" panose="020B0502020202020204" pitchFamily="34" charset="0"/>
              </a:rPr>
              <a:t>However, </a:t>
            </a:r>
            <a:r>
              <a:rPr lang="en-US" sz="1800" dirty="0" err="1">
                <a:solidFill>
                  <a:schemeClr val="bg1"/>
                </a:solidFill>
                <a:latin typeface="Century Gothic" panose="020B0502020202020204" pitchFamily="34" charset="0"/>
              </a:rPr>
              <a:t>Djirra</a:t>
            </a:r>
            <a:r>
              <a:rPr lang="en-US" sz="1800" dirty="0">
                <a:solidFill>
                  <a:schemeClr val="bg1"/>
                </a:solidFill>
                <a:latin typeface="Century Gothic" panose="020B0502020202020204" pitchFamily="34" charset="0"/>
              </a:rPr>
              <a:t> Legal’s eligibility criteria is non-gendered. </a:t>
            </a:r>
            <a:r>
              <a:rPr lang="en-US" sz="1800" dirty="0" err="1">
                <a:solidFill>
                  <a:schemeClr val="bg1"/>
                </a:solidFill>
                <a:latin typeface="Century Gothic" panose="020B0502020202020204" pitchFamily="34" charset="0"/>
              </a:rPr>
              <a:t>Djirra</a:t>
            </a:r>
            <a:r>
              <a:rPr lang="en-US" sz="1800" dirty="0">
                <a:solidFill>
                  <a:schemeClr val="bg1"/>
                </a:solidFill>
                <a:latin typeface="Century Gothic" panose="020B0502020202020204" pitchFamily="34" charset="0"/>
              </a:rPr>
              <a:t> Legal supports Aboriginal people experiencing, or having experienced, family violence. And in acknowledging that family violence is a gendered issue, we note that most of our clients do identify as women. </a:t>
            </a:r>
          </a:p>
          <a:p>
            <a:pPr marL="0" indent="0" algn="ctr">
              <a:buNone/>
            </a:pPr>
            <a:endParaRPr lang="en-US" sz="1800" dirty="0">
              <a:solidFill>
                <a:schemeClr val="bg1"/>
              </a:solidFill>
              <a:latin typeface="Century Gothic" panose="020B0502020202020204" pitchFamily="34" charset="0"/>
            </a:endParaRPr>
          </a:p>
          <a:p>
            <a:pPr marL="0" indent="0" algn="ctr">
              <a:buNone/>
            </a:pPr>
            <a:r>
              <a:rPr lang="en-US" sz="1800" dirty="0" err="1">
                <a:solidFill>
                  <a:schemeClr val="bg1"/>
                </a:solidFill>
                <a:latin typeface="Century Gothic" panose="020B0502020202020204" pitchFamily="34" charset="0"/>
              </a:rPr>
              <a:t>Djirra</a:t>
            </a:r>
            <a:r>
              <a:rPr lang="en-US" sz="1800" dirty="0">
                <a:solidFill>
                  <a:schemeClr val="bg1"/>
                </a:solidFill>
                <a:latin typeface="Century Gothic" panose="020B0502020202020204" pitchFamily="34" charset="0"/>
              </a:rPr>
              <a:t> Legal will also support Aboriginal women who have been misidentified in the legal system.</a:t>
            </a:r>
          </a:p>
          <a:p>
            <a:pPr marL="0" indent="0" algn="ctr">
              <a:buNone/>
            </a:pPr>
            <a:endParaRPr lang="en-US" sz="1800" dirty="0">
              <a:solidFill>
                <a:schemeClr val="bg1"/>
              </a:solidFill>
              <a:latin typeface="Century Gothic" panose="020B0502020202020204" pitchFamily="34" charset="0"/>
            </a:endParaRPr>
          </a:p>
          <a:p>
            <a:pPr marL="0" indent="0" algn="ctr">
              <a:buNone/>
            </a:pPr>
            <a:r>
              <a:rPr lang="en-US" sz="1800" dirty="0">
                <a:solidFill>
                  <a:schemeClr val="bg1"/>
                </a:solidFill>
                <a:latin typeface="Century Gothic" panose="020B0502020202020204" pitchFamily="34" charset="0"/>
              </a:rPr>
              <a:t>Most of the people we work with are adults, however we do assist children in Victim of Crime Compensation matters, where we are also assisting the parent/guardian with a claim.</a:t>
            </a:r>
          </a:p>
        </p:txBody>
      </p:sp>
      <p:pic>
        <p:nvPicPr>
          <p:cNvPr id="5" name="Picture 4">
            <a:extLst>
              <a:ext uri="{FF2B5EF4-FFF2-40B4-BE49-F238E27FC236}">
                <a16:creationId xmlns:a16="http://schemas.microsoft.com/office/drawing/2014/main" id="{EF4E0A92-2ED9-0913-0442-830871657459}"/>
              </a:ext>
            </a:extLst>
          </p:cNvPr>
          <p:cNvPicPr>
            <a:picLocks noGrp="1" noRot="1" noChangeAspect="1" noMove="1" noResize="1" noEditPoints="1" noAdjustHandles="1" noChangeArrowheads="1" noChangeShapeType="1" noCrop="1"/>
          </p:cNvPicPr>
          <p:nvPr/>
        </p:nvPicPr>
        <p:blipFill>
          <a:blip r:embed="rId3"/>
          <a:stretch>
            <a:fillRect/>
          </a:stretch>
        </p:blipFill>
        <p:spPr>
          <a:xfrm>
            <a:off x="3748559" y="338566"/>
            <a:ext cx="4694874" cy="996395"/>
          </a:xfrm>
          <a:prstGeom prst="rect">
            <a:avLst/>
          </a:prstGeom>
        </p:spPr>
      </p:pic>
    </p:spTree>
    <p:extLst>
      <p:ext uri="{BB962C8B-B14F-4D97-AF65-F5344CB8AC3E}">
        <p14:creationId xmlns:p14="http://schemas.microsoft.com/office/powerpoint/2010/main" val="248901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1C646-9CE0-43F9-A990-202AD9101E1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16200000">
            <a:off x="-2549480" y="2549480"/>
            <a:ext cx="6858000" cy="1759040"/>
          </a:xfrm>
          <a:prstGeom prst="rect">
            <a:avLst/>
          </a:prstGeom>
        </p:spPr>
      </p:pic>
      <p:pic>
        <p:nvPicPr>
          <p:cNvPr id="5" name="Picture 4">
            <a:extLst>
              <a:ext uri="{FF2B5EF4-FFF2-40B4-BE49-F238E27FC236}">
                <a16:creationId xmlns:a16="http://schemas.microsoft.com/office/drawing/2014/main" id="{0D3FFA4A-71D1-BC3A-B934-54B334FCF8CD}"/>
              </a:ext>
            </a:extLst>
          </p:cNvPr>
          <p:cNvPicPr>
            <a:picLocks noGrp="1" noRot="1" noChangeAspect="1" noMove="1" noResize="1" noEditPoints="1" noAdjustHandles="1" noChangeArrowheads="1" noChangeShapeType="1" noCrop="1"/>
          </p:cNvPicPr>
          <p:nvPr/>
        </p:nvPicPr>
        <p:blipFill rotWithShape="1">
          <a:blip r:embed="rId2"/>
          <a:srcRect l="31951"/>
          <a:stretch/>
        </p:blipFill>
        <p:spPr>
          <a:xfrm rot="5400000" flipH="1">
            <a:off x="7883480" y="2549480"/>
            <a:ext cx="6858000" cy="1759040"/>
          </a:xfrm>
          <a:prstGeom prst="rect">
            <a:avLst/>
          </a:prstGeom>
        </p:spPr>
      </p:pic>
      <p:graphicFrame>
        <p:nvGraphicFramePr>
          <p:cNvPr id="11" name="Table 10">
            <a:extLst>
              <a:ext uri="{FF2B5EF4-FFF2-40B4-BE49-F238E27FC236}">
                <a16:creationId xmlns:a16="http://schemas.microsoft.com/office/drawing/2014/main" id="{41D45D0E-56E2-68CE-F82A-BEC90575435A}"/>
              </a:ext>
            </a:extLst>
          </p:cNvPr>
          <p:cNvGraphicFramePr>
            <a:graphicFrameLocks noGrp="1" noDrilldown="1" noMove="1" noResize="1"/>
          </p:cNvGraphicFramePr>
          <p:nvPr>
            <p:extLst>
              <p:ext uri="{D42A27DB-BD31-4B8C-83A1-F6EECF244321}">
                <p14:modId xmlns:p14="http://schemas.microsoft.com/office/powerpoint/2010/main" val="1775717876"/>
              </p:ext>
            </p:extLst>
          </p:nvPr>
        </p:nvGraphicFramePr>
        <p:xfrm>
          <a:off x="4929809" y="765357"/>
          <a:ext cx="5503152" cy="5327285"/>
        </p:xfrm>
        <a:graphic>
          <a:graphicData uri="http://schemas.openxmlformats.org/drawingml/2006/table">
            <a:tbl>
              <a:tblPr firstRow="1" bandRow="1">
                <a:tableStyleId>{5C22544A-7EE6-4342-B048-85BDC9FD1C3A}</a:tableStyleId>
              </a:tblPr>
              <a:tblGrid>
                <a:gridCol w="2751576">
                  <a:extLst>
                    <a:ext uri="{9D8B030D-6E8A-4147-A177-3AD203B41FA5}">
                      <a16:colId xmlns:a16="http://schemas.microsoft.com/office/drawing/2014/main" val="241771392"/>
                    </a:ext>
                  </a:extLst>
                </a:gridCol>
                <a:gridCol w="2751576">
                  <a:extLst>
                    <a:ext uri="{9D8B030D-6E8A-4147-A177-3AD203B41FA5}">
                      <a16:colId xmlns:a16="http://schemas.microsoft.com/office/drawing/2014/main" val="3984905039"/>
                    </a:ext>
                  </a:extLst>
                </a:gridCol>
              </a:tblGrid>
              <a:tr h="1420562">
                <a:tc>
                  <a:txBody>
                    <a:bodyPr/>
                    <a:lstStyle/>
                    <a:p>
                      <a:pPr algn="ctr"/>
                      <a:endParaRPr lang="en-AU">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AU">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304044"/>
                  </a:ext>
                </a:extLst>
              </a:tr>
              <a:tr h="1243036">
                <a:tc>
                  <a:txBody>
                    <a:bodyPr/>
                    <a:lstStyle/>
                    <a:p>
                      <a:pPr algn="ctr"/>
                      <a:r>
                        <a:rPr lang="en-AU">
                          <a:latin typeface="Century Gothic" panose="020B0502020202020204" pitchFamily="34" charset="0"/>
                        </a:rPr>
                        <a:t>Family Violence Intervention Orders </a:t>
                      </a:r>
                      <a:br>
                        <a:rPr lang="en-AU">
                          <a:latin typeface="Century Gothic" panose="020B0502020202020204" pitchFamily="34" charset="0"/>
                        </a:rPr>
                      </a:br>
                      <a:r>
                        <a:rPr lang="en-AU" sz="1200">
                          <a:latin typeface="Century Gothic" panose="020B0502020202020204" pitchFamily="34" charset="0"/>
                        </a:rPr>
                        <a:t>(not incl. Personal Safety Intervention Orders)</a:t>
                      </a:r>
                      <a:endParaRPr lang="en-AU">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AU">
                          <a:latin typeface="Century Gothic" panose="020B0502020202020204" pitchFamily="34" charset="0"/>
                        </a:rPr>
                        <a:t>Child Protection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9432019"/>
                  </a:ext>
                </a:extLst>
              </a:tr>
              <a:tr h="1420651">
                <a:tc>
                  <a:txBody>
                    <a:bodyPr/>
                    <a:lstStyle/>
                    <a:p>
                      <a:pPr algn="ctr"/>
                      <a:endParaRPr lang="en-AU">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286833"/>
                  </a:ext>
                </a:extLst>
              </a:tr>
              <a:tr h="1243036">
                <a:tc>
                  <a:txBody>
                    <a:bodyPr/>
                    <a:lstStyle/>
                    <a:p>
                      <a:pPr algn="ctr"/>
                      <a:r>
                        <a:rPr lang="en-AU">
                          <a:latin typeface="Century Gothic" panose="020B0502020202020204" pitchFamily="34" charset="0"/>
                        </a:rPr>
                        <a:t>Family Law </a:t>
                      </a:r>
                      <a:br>
                        <a:rPr lang="en-AU">
                          <a:latin typeface="Century Gothic" panose="020B0502020202020204" pitchFamily="34" charset="0"/>
                        </a:rPr>
                      </a:br>
                      <a:r>
                        <a:rPr lang="en-AU">
                          <a:latin typeface="Century Gothic" panose="020B0502020202020204" pitchFamily="34" charset="0"/>
                        </a:rPr>
                        <a:t>(Parenting &amp; Divorce)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AU">
                          <a:latin typeface="Century Gothic" panose="020B0502020202020204" pitchFamily="34" charset="0"/>
                        </a:rPr>
                        <a:t>Victims of Crime (Compensation)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8667183"/>
                  </a:ext>
                </a:extLst>
              </a:tr>
            </a:tbl>
          </a:graphicData>
        </a:graphic>
      </p:graphicFrame>
      <p:pic>
        <p:nvPicPr>
          <p:cNvPr id="12" name="Graphic 11" descr="Shield with solid fill">
            <a:extLst>
              <a:ext uri="{FF2B5EF4-FFF2-40B4-BE49-F238E27FC236}">
                <a16:creationId xmlns:a16="http://schemas.microsoft.com/office/drawing/2014/main" id="{498E896F-C7CF-1290-4227-7EA8B035A4F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9827" y="1114215"/>
            <a:ext cx="914400" cy="914400"/>
          </a:xfrm>
          <a:prstGeom prst="rect">
            <a:avLst/>
          </a:prstGeom>
        </p:spPr>
      </p:pic>
      <p:pic>
        <p:nvPicPr>
          <p:cNvPr id="13" name="Graphic 12" descr="Stuffed Toy with solid fill">
            <a:extLst>
              <a:ext uri="{FF2B5EF4-FFF2-40B4-BE49-F238E27FC236}">
                <a16:creationId xmlns:a16="http://schemas.microsoft.com/office/drawing/2014/main" id="{350AD569-7315-6D85-C4C5-F79E21A9754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3914" y="1130217"/>
            <a:ext cx="914400" cy="914400"/>
          </a:xfrm>
          <a:prstGeom prst="rect">
            <a:avLst/>
          </a:prstGeom>
        </p:spPr>
      </p:pic>
      <p:pic>
        <p:nvPicPr>
          <p:cNvPr id="14" name="Graphic 13" descr="Woman with kid with solid fill">
            <a:extLst>
              <a:ext uri="{FF2B5EF4-FFF2-40B4-BE49-F238E27FC236}">
                <a16:creationId xmlns:a16="http://schemas.microsoft.com/office/drawing/2014/main" id="{FBAB9D9A-A203-10A3-6444-4AA0C4533E3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3722" y="3786119"/>
            <a:ext cx="914400" cy="914400"/>
          </a:xfrm>
          <a:prstGeom prst="rect">
            <a:avLst/>
          </a:prstGeom>
        </p:spPr>
      </p:pic>
      <p:pic>
        <p:nvPicPr>
          <p:cNvPr id="15" name="Graphic 14" descr="Care with solid fill">
            <a:extLst>
              <a:ext uri="{FF2B5EF4-FFF2-40B4-BE49-F238E27FC236}">
                <a16:creationId xmlns:a16="http://schemas.microsoft.com/office/drawing/2014/main" id="{36B30027-B070-F119-5613-ED090378AE44}"/>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43914" y="3786119"/>
            <a:ext cx="914400" cy="914400"/>
          </a:xfrm>
          <a:prstGeom prst="rect">
            <a:avLst/>
          </a:prstGeom>
        </p:spPr>
      </p:pic>
      <p:pic>
        <p:nvPicPr>
          <p:cNvPr id="16" name="Picture 15">
            <a:extLst>
              <a:ext uri="{FF2B5EF4-FFF2-40B4-BE49-F238E27FC236}">
                <a16:creationId xmlns:a16="http://schemas.microsoft.com/office/drawing/2014/main" id="{522BD1FD-A610-36FB-C6F5-D775D012EBBA}"/>
              </a:ext>
            </a:extLst>
          </p:cNvPr>
          <p:cNvPicPr>
            <a:picLocks noGrp="1" noRot="1" noChangeAspect="1" noMove="1" noResize="1" noEditPoints="1" noAdjustHandles="1" noChangeArrowheads="1" noChangeShapeType="1" noCrop="1"/>
          </p:cNvPicPr>
          <p:nvPr/>
        </p:nvPicPr>
        <p:blipFill rotWithShape="1">
          <a:blip r:embed="rId2"/>
          <a:srcRect l="73306" t="50476" r="21916" b="10348"/>
          <a:stretch/>
        </p:blipFill>
        <p:spPr>
          <a:xfrm rot="16200000">
            <a:off x="5269304" y="-197218"/>
            <a:ext cx="914400" cy="1308836"/>
          </a:xfrm>
          <a:prstGeom prst="rect">
            <a:avLst/>
          </a:prstGeom>
        </p:spPr>
      </p:pic>
      <p:pic>
        <p:nvPicPr>
          <p:cNvPr id="17" name="Picture 16">
            <a:extLst>
              <a:ext uri="{FF2B5EF4-FFF2-40B4-BE49-F238E27FC236}">
                <a16:creationId xmlns:a16="http://schemas.microsoft.com/office/drawing/2014/main" id="{CB11F1D6-F6B4-1AB2-E1E0-07583A3DFC28}"/>
              </a:ext>
            </a:extLst>
          </p:cNvPr>
          <p:cNvPicPr>
            <a:picLocks noGrp="1" noRot="1" noChangeAspect="1" noMove="1" noResize="1" noEditPoints="1" noAdjustHandles="1" noChangeArrowheads="1" noChangeShapeType="1" noCrop="1"/>
          </p:cNvPicPr>
          <p:nvPr/>
        </p:nvPicPr>
        <p:blipFill rotWithShape="1">
          <a:blip r:embed="rId2"/>
          <a:srcRect l="73306" t="50476" r="18607" b="10348"/>
          <a:stretch/>
        </p:blipFill>
        <p:spPr>
          <a:xfrm rot="16200000">
            <a:off x="4490997" y="664808"/>
            <a:ext cx="629727" cy="532450"/>
          </a:xfrm>
          <a:prstGeom prst="rect">
            <a:avLst/>
          </a:prstGeom>
        </p:spPr>
      </p:pic>
      <p:pic>
        <p:nvPicPr>
          <p:cNvPr id="3" name="Picture 2">
            <a:extLst>
              <a:ext uri="{FF2B5EF4-FFF2-40B4-BE49-F238E27FC236}">
                <a16:creationId xmlns:a16="http://schemas.microsoft.com/office/drawing/2014/main" id="{BD0DFBF2-99EE-EAB7-361E-8AD6F74A4277}"/>
              </a:ext>
            </a:extLst>
          </p:cNvPr>
          <p:cNvPicPr>
            <a:picLocks noGrp="1" noRot="1" noChangeAspect="1" noMove="1" noResize="1" noEditPoints="1" noAdjustHandles="1" noChangeArrowheads="1" noChangeShapeType="1" noCrop="1"/>
          </p:cNvPicPr>
          <p:nvPr/>
        </p:nvPicPr>
        <p:blipFill>
          <a:blip r:embed="rId11"/>
          <a:stretch>
            <a:fillRect/>
          </a:stretch>
        </p:blipFill>
        <p:spPr>
          <a:xfrm>
            <a:off x="1959112" y="2028615"/>
            <a:ext cx="2775610" cy="2800767"/>
          </a:xfrm>
          <a:prstGeom prst="rect">
            <a:avLst/>
          </a:prstGeom>
        </p:spPr>
      </p:pic>
    </p:spTree>
    <p:extLst>
      <p:ext uri="{BB962C8B-B14F-4D97-AF65-F5344CB8AC3E}">
        <p14:creationId xmlns:p14="http://schemas.microsoft.com/office/powerpoint/2010/main" val="169870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C8018DF7-326E-7ECA-BD91-306F0FCA119B}"/>
              </a:ext>
            </a:extLst>
          </p:cNvPr>
          <p:cNvGraphicFramePr>
            <a:graphicFrameLocks noGrp="1" noDrilldown="1" noMove="1" noResize="1"/>
          </p:cNvGraphicFramePr>
          <p:nvPr>
            <p:ph idx="1"/>
            <p:extLst>
              <p:ext uri="{D42A27DB-BD31-4B8C-83A1-F6EECF244321}">
                <p14:modId xmlns:p14="http://schemas.microsoft.com/office/powerpoint/2010/main" val="31800470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687270B-3AE0-6CBB-8128-8F0FDAC5158B}"/>
              </a:ext>
            </a:extLst>
          </p:cNvPr>
          <p:cNvPicPr>
            <a:picLocks noGrp="1" noRot="1" noChangeAspect="1" noMove="1" noResize="1" noEditPoints="1" noAdjustHandles="1" noChangeArrowheads="1" noChangeShapeType="1" noCrop="1"/>
          </p:cNvPicPr>
          <p:nvPr/>
        </p:nvPicPr>
        <p:blipFill rotWithShape="1">
          <a:blip r:embed="rId8"/>
          <a:srcRect l="73306" t="55767" r="18607" b="10348"/>
          <a:stretch/>
        </p:blipFill>
        <p:spPr>
          <a:xfrm rot="16200000">
            <a:off x="-109482" y="381969"/>
            <a:ext cx="815010" cy="596045"/>
          </a:xfrm>
          <a:prstGeom prst="rect">
            <a:avLst/>
          </a:prstGeom>
        </p:spPr>
      </p:pic>
      <p:pic>
        <p:nvPicPr>
          <p:cNvPr id="4" name="Picture 3">
            <a:extLst>
              <a:ext uri="{FF2B5EF4-FFF2-40B4-BE49-F238E27FC236}">
                <a16:creationId xmlns:a16="http://schemas.microsoft.com/office/drawing/2014/main" id="{CF99AFD5-62B4-988E-244A-72741BC2C0E3}"/>
              </a:ext>
            </a:extLst>
          </p:cNvPr>
          <p:cNvPicPr>
            <a:picLocks noGrp="1" noRot="1" noChangeAspect="1" noMove="1" noResize="1" noEditPoints="1" noAdjustHandles="1" noChangeArrowheads="1" noChangeShapeType="1" noCrop="1"/>
          </p:cNvPicPr>
          <p:nvPr/>
        </p:nvPicPr>
        <p:blipFill rotWithShape="1">
          <a:blip r:embed="rId8"/>
          <a:srcRect l="73306" t="50476" r="20268" b="10348"/>
          <a:stretch/>
        </p:blipFill>
        <p:spPr>
          <a:xfrm rot="16200000">
            <a:off x="909673" y="-35111"/>
            <a:ext cx="1095956" cy="1166178"/>
          </a:xfrm>
          <a:prstGeom prst="rect">
            <a:avLst/>
          </a:prstGeom>
        </p:spPr>
      </p:pic>
      <p:pic>
        <p:nvPicPr>
          <p:cNvPr id="5" name="Picture 4">
            <a:extLst>
              <a:ext uri="{FF2B5EF4-FFF2-40B4-BE49-F238E27FC236}">
                <a16:creationId xmlns:a16="http://schemas.microsoft.com/office/drawing/2014/main" id="{D3B8709B-EFAF-E56D-A7E9-2855F4E153D6}"/>
              </a:ext>
            </a:extLst>
          </p:cNvPr>
          <p:cNvPicPr>
            <a:picLocks noGrp="1" noRot="1" noChangeAspect="1" noMove="1" noResize="1" noEditPoints="1" noAdjustHandles="1" noChangeArrowheads="1" noChangeShapeType="1" noCrop="1"/>
          </p:cNvPicPr>
          <p:nvPr/>
        </p:nvPicPr>
        <p:blipFill rotWithShape="1">
          <a:blip r:embed="rId8"/>
          <a:srcRect l="73306" t="50476" r="18607" b="10348"/>
          <a:stretch/>
        </p:blipFill>
        <p:spPr>
          <a:xfrm rot="16200000">
            <a:off x="554268" y="1060277"/>
            <a:ext cx="540903" cy="457347"/>
          </a:xfrm>
          <a:prstGeom prst="rect">
            <a:avLst/>
          </a:prstGeom>
        </p:spPr>
      </p:pic>
      <p:pic>
        <p:nvPicPr>
          <p:cNvPr id="6" name="Picture 5">
            <a:extLst>
              <a:ext uri="{FF2B5EF4-FFF2-40B4-BE49-F238E27FC236}">
                <a16:creationId xmlns:a16="http://schemas.microsoft.com/office/drawing/2014/main" id="{19C0CFF7-75BB-6791-C5A9-97099AD96609}"/>
              </a:ext>
            </a:extLst>
          </p:cNvPr>
          <p:cNvPicPr>
            <a:picLocks noGrp="1" noRot="1" noChangeAspect="1" noMove="1" noResize="1" noEditPoints="1" noAdjustHandles="1" noChangeArrowheads="1" noChangeShapeType="1" noCrop="1"/>
          </p:cNvPicPr>
          <p:nvPr/>
        </p:nvPicPr>
        <p:blipFill rotWithShape="1">
          <a:blip r:embed="rId8"/>
          <a:srcRect l="73306" t="50476" r="18607" b="10348"/>
          <a:stretch/>
        </p:blipFill>
        <p:spPr>
          <a:xfrm rot="16200000">
            <a:off x="11222249" y="824657"/>
            <a:ext cx="675531" cy="571178"/>
          </a:xfrm>
          <a:prstGeom prst="rect">
            <a:avLst/>
          </a:prstGeom>
        </p:spPr>
      </p:pic>
      <p:pic>
        <p:nvPicPr>
          <p:cNvPr id="10" name="Picture 9">
            <a:extLst>
              <a:ext uri="{FF2B5EF4-FFF2-40B4-BE49-F238E27FC236}">
                <a16:creationId xmlns:a16="http://schemas.microsoft.com/office/drawing/2014/main" id="{16F40764-341E-F677-D181-C84994751A94}"/>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9894680" y="154259"/>
            <a:ext cx="1257300" cy="1295400"/>
          </a:xfrm>
          <a:prstGeom prst="rect">
            <a:avLst/>
          </a:prstGeom>
        </p:spPr>
      </p:pic>
      <p:pic>
        <p:nvPicPr>
          <p:cNvPr id="12" name="Picture 11">
            <a:extLst>
              <a:ext uri="{FF2B5EF4-FFF2-40B4-BE49-F238E27FC236}">
                <a16:creationId xmlns:a16="http://schemas.microsoft.com/office/drawing/2014/main" id="{AF78D6DE-1A1C-339C-FCD9-2F4991E874EC}"/>
              </a:ext>
            </a:extLst>
          </p:cNvPr>
          <p:cNvPicPr>
            <a:picLocks noGrp="1" noRot="1" noChangeAspect="1" noMove="1" noResize="1" noEditPoints="1" noAdjustHandles="1" noChangeArrowheads="1" noChangeShapeType="1" noCrop="1"/>
          </p:cNvPicPr>
          <p:nvPr/>
        </p:nvPicPr>
        <p:blipFill rotWithShape="1">
          <a:blip r:embed="rId9">
            <a:extLst>
              <a:ext uri="{28A0092B-C50C-407E-A947-70E740481C1C}">
                <a14:useLocalDpi xmlns:a14="http://schemas.microsoft.com/office/drawing/2010/main" val="0"/>
              </a:ext>
            </a:extLst>
          </a:blip>
          <a:srcRect l="33333" b="41103"/>
          <a:stretch/>
        </p:blipFill>
        <p:spPr>
          <a:xfrm>
            <a:off x="-1" y="6095045"/>
            <a:ext cx="838199" cy="762955"/>
          </a:xfrm>
          <a:prstGeom prst="rect">
            <a:avLst/>
          </a:prstGeom>
        </p:spPr>
      </p:pic>
      <p:pic>
        <p:nvPicPr>
          <p:cNvPr id="9" name="Picture 8">
            <a:extLst>
              <a:ext uri="{FF2B5EF4-FFF2-40B4-BE49-F238E27FC236}">
                <a16:creationId xmlns:a16="http://schemas.microsoft.com/office/drawing/2014/main" id="{912E3480-F563-1CC4-019A-E24E7E52500D}"/>
              </a:ext>
            </a:extLst>
          </p:cNvPr>
          <p:cNvPicPr>
            <a:picLocks noGrp="1" noRot="1" noChangeAspect="1" noMove="1" noResize="1" noEditPoints="1" noAdjustHandles="1" noChangeArrowheads="1" noChangeShapeType="1" noCrop="1"/>
          </p:cNvPicPr>
          <p:nvPr/>
        </p:nvPicPr>
        <p:blipFill>
          <a:blip r:embed="rId10"/>
          <a:stretch>
            <a:fillRect/>
          </a:stretch>
        </p:blipFill>
        <p:spPr>
          <a:xfrm>
            <a:off x="3434983" y="345966"/>
            <a:ext cx="5318984" cy="1133693"/>
          </a:xfrm>
          <a:prstGeom prst="rect">
            <a:avLst/>
          </a:prstGeom>
        </p:spPr>
      </p:pic>
      <p:pic>
        <p:nvPicPr>
          <p:cNvPr id="16" name="Picture 15">
            <a:extLst>
              <a:ext uri="{FF2B5EF4-FFF2-40B4-BE49-F238E27FC236}">
                <a16:creationId xmlns:a16="http://schemas.microsoft.com/office/drawing/2014/main" id="{55F19EE6-F565-F30B-2323-B7EE62E57FC2}"/>
              </a:ext>
            </a:extLst>
          </p:cNvPr>
          <p:cNvPicPr>
            <a:picLocks noGrp="1" noRot="1" noChangeAspect="1" noMove="1" noResize="1" noEditPoints="1" noAdjustHandles="1" noChangeArrowheads="1" noChangeShapeType="1" noCrop="1"/>
          </p:cNvPicPr>
          <p:nvPr/>
        </p:nvPicPr>
        <p:blipFill>
          <a:blip r:embed="rId11"/>
          <a:stretch>
            <a:fillRect/>
          </a:stretch>
        </p:blipFill>
        <p:spPr>
          <a:xfrm>
            <a:off x="1139190" y="2079545"/>
            <a:ext cx="2048208" cy="1103602"/>
          </a:xfrm>
          <a:prstGeom prst="rect">
            <a:avLst/>
          </a:prstGeom>
        </p:spPr>
      </p:pic>
      <p:pic>
        <p:nvPicPr>
          <p:cNvPr id="8" name="Picture 7">
            <a:extLst>
              <a:ext uri="{FF2B5EF4-FFF2-40B4-BE49-F238E27FC236}">
                <a16:creationId xmlns:a16="http://schemas.microsoft.com/office/drawing/2014/main" id="{0A028C76-29E4-1ABA-D9C3-BC5D961063C3}"/>
              </a:ext>
            </a:extLst>
          </p:cNvPr>
          <p:cNvPicPr>
            <a:picLocks noGrp="1" noRot="1" noChangeAspect="1" noMove="1" noResize="1" noEditPoints="1" noAdjustHandles="1" noChangeArrowheads="1" noChangeShapeType="1" noCrop="1"/>
          </p:cNvPicPr>
          <p:nvPr/>
        </p:nvPicPr>
        <p:blipFill>
          <a:blip r:embed="rId12"/>
          <a:stretch>
            <a:fillRect/>
          </a:stretch>
        </p:blipFill>
        <p:spPr>
          <a:xfrm>
            <a:off x="890626" y="4735899"/>
            <a:ext cx="2527105" cy="1281603"/>
          </a:xfrm>
          <a:prstGeom prst="rect">
            <a:avLst/>
          </a:prstGeom>
        </p:spPr>
      </p:pic>
    </p:spTree>
    <p:extLst>
      <p:ext uri="{BB962C8B-B14F-4D97-AF65-F5344CB8AC3E}">
        <p14:creationId xmlns:p14="http://schemas.microsoft.com/office/powerpoint/2010/main" val="46744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1F1001-C428-F6D8-DD45-78C85F83E0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9D3EA7-3B12-C73C-2E10-7B0B5B6F604D}"/>
              </a:ext>
            </a:extLst>
          </p:cNvPr>
          <p:cNvSpPr>
            <a:spLocks noGrp="1" noRot="1" noMove="1" noResize="1" noEditPoints="1" noAdjustHandles="1" noChangeArrowheads="1" noChangeShapeType="1"/>
          </p:cNvSpPr>
          <p:nvPr>
            <p:ph idx="1"/>
          </p:nvPr>
        </p:nvSpPr>
        <p:spPr>
          <a:xfrm>
            <a:off x="2025778" y="1237206"/>
            <a:ext cx="9735527" cy="5064204"/>
          </a:xfrm>
        </p:spPr>
        <p:txBody>
          <a:bodyPr>
            <a:noAutofit/>
          </a:bodyPr>
          <a:lstStyle/>
          <a:p>
            <a:pPr marL="0" indent="0">
              <a:lnSpc>
                <a:spcPct val="120000"/>
              </a:lnSpc>
              <a:spcBef>
                <a:spcPts val="0"/>
              </a:spcBef>
              <a:buNone/>
            </a:pPr>
            <a:r>
              <a:rPr lang="en-AU" sz="1300" dirty="0" err="1">
                <a:solidFill>
                  <a:schemeClr val="bg1"/>
                </a:solidFill>
                <a:latin typeface="Century Gothic" panose="020B0502020202020204" pitchFamily="34" charset="0"/>
              </a:rPr>
              <a:t>Djirra’s</a:t>
            </a:r>
            <a:r>
              <a:rPr lang="en-AU" sz="1300" dirty="0">
                <a:solidFill>
                  <a:schemeClr val="bg1"/>
                </a:solidFill>
                <a:latin typeface="Century Gothic" panose="020B0502020202020204" pitchFamily="34" charset="0"/>
              </a:rPr>
              <a:t> Paralegal Support Workers (PLSW) provide holistic wrap around support to clients. PLSWs can </a:t>
            </a:r>
            <a:br>
              <a:rPr lang="en-AU" sz="1300" dirty="0">
                <a:solidFill>
                  <a:schemeClr val="bg1"/>
                </a:solidFill>
                <a:latin typeface="Century Gothic" panose="020B0502020202020204" pitchFamily="34" charset="0"/>
              </a:rPr>
            </a:br>
            <a:r>
              <a:rPr lang="en-AU" sz="1300" dirty="0">
                <a:solidFill>
                  <a:schemeClr val="bg1"/>
                </a:solidFill>
                <a:latin typeface="Century Gothic" panose="020B0502020202020204" pitchFamily="34" charset="0"/>
              </a:rPr>
              <a:t>provide continued assistance in matters where there is an ongoing legal file open.</a:t>
            </a:r>
            <a:br>
              <a:rPr lang="en-AU" sz="1300" dirty="0">
                <a:solidFill>
                  <a:schemeClr val="bg1"/>
                </a:solidFill>
                <a:latin typeface="Century Gothic" panose="020B0502020202020204" pitchFamily="34" charset="0"/>
              </a:rPr>
            </a:br>
            <a:endParaRPr lang="en-AU" sz="1300" dirty="0">
              <a:solidFill>
                <a:schemeClr val="bg1"/>
              </a:solidFill>
              <a:latin typeface="Century Gothic" panose="020B0502020202020204" pitchFamily="34" charset="0"/>
            </a:endParaRPr>
          </a:p>
          <a:p>
            <a:pPr marL="0" lvl="0" indent="0">
              <a:lnSpc>
                <a:spcPct val="120000"/>
              </a:lnSpc>
              <a:spcBef>
                <a:spcPts val="0"/>
              </a:spcBef>
              <a:buNone/>
            </a:pPr>
            <a:r>
              <a:rPr lang="en-AU" sz="1300" dirty="0">
                <a:solidFill>
                  <a:schemeClr val="bg1"/>
                </a:solidFill>
                <a:latin typeface="Century Gothic" panose="020B0502020202020204" pitchFamily="34" charset="0"/>
              </a:rPr>
              <a:t>The non-legal support role is two-fold:</a:t>
            </a:r>
            <a:br>
              <a:rPr lang="en-AU" sz="1300" dirty="0">
                <a:solidFill>
                  <a:schemeClr val="bg1"/>
                </a:solidFill>
                <a:latin typeface="Century Gothic" panose="020B0502020202020204" pitchFamily="34" charset="0"/>
              </a:rPr>
            </a:br>
            <a:endParaRPr lang="en-AU" sz="1300" dirty="0">
              <a:solidFill>
                <a:schemeClr val="bg1"/>
              </a:solidFill>
              <a:latin typeface="Century Gothic" panose="020B0502020202020204" pitchFamily="34" charset="0"/>
            </a:endParaRPr>
          </a:p>
          <a:p>
            <a:pPr marL="342900" lvl="0" indent="-342900">
              <a:lnSpc>
                <a:spcPct val="120000"/>
              </a:lnSpc>
              <a:spcBef>
                <a:spcPts val="0"/>
              </a:spcBef>
              <a:buFont typeface="+mj-lt"/>
              <a:buAutoNum type="arabicPeriod"/>
            </a:pPr>
            <a:r>
              <a:rPr lang="en-AU" sz="1300" dirty="0">
                <a:solidFill>
                  <a:schemeClr val="bg1"/>
                </a:solidFill>
                <a:latin typeface="Century Gothic" panose="020B0502020202020204" pitchFamily="34" charset="0"/>
              </a:rPr>
              <a:t>PLSWs provide </a:t>
            </a:r>
            <a:r>
              <a:rPr lang="en-AU" sz="1300" b="1" dirty="0">
                <a:solidFill>
                  <a:schemeClr val="bg1"/>
                </a:solidFill>
                <a:latin typeface="Century Gothic" panose="020B0502020202020204" pitchFamily="34" charset="0"/>
              </a:rPr>
              <a:t>support to clients</a:t>
            </a:r>
            <a:r>
              <a:rPr lang="en-AU" sz="1300" dirty="0">
                <a:solidFill>
                  <a:schemeClr val="bg1"/>
                </a:solidFill>
                <a:latin typeface="Century Gothic" panose="020B0502020202020204" pitchFamily="34" charset="0"/>
              </a:rPr>
              <a:t> directly related to their legal matter; and</a:t>
            </a:r>
          </a:p>
          <a:p>
            <a:pPr marL="342900" lvl="0" indent="-342900">
              <a:lnSpc>
                <a:spcPct val="120000"/>
              </a:lnSpc>
              <a:spcBef>
                <a:spcPts val="0"/>
              </a:spcBef>
              <a:buFont typeface="+mj-lt"/>
              <a:buAutoNum type="arabicPeriod"/>
            </a:pPr>
            <a:r>
              <a:rPr lang="en-AU" sz="1300" dirty="0">
                <a:solidFill>
                  <a:schemeClr val="bg1"/>
                </a:solidFill>
                <a:latin typeface="Century Gothic" panose="020B0502020202020204" pitchFamily="34" charset="0"/>
              </a:rPr>
              <a:t>PLSWs provide </a:t>
            </a:r>
            <a:r>
              <a:rPr lang="en-AU" sz="1300" b="1" dirty="0">
                <a:solidFill>
                  <a:schemeClr val="bg1"/>
                </a:solidFill>
                <a:latin typeface="Century Gothic" panose="020B0502020202020204" pitchFamily="34" charset="0"/>
              </a:rPr>
              <a:t>administrative support</a:t>
            </a:r>
            <a:r>
              <a:rPr lang="en-AU" sz="1300" dirty="0">
                <a:solidFill>
                  <a:schemeClr val="bg1"/>
                </a:solidFill>
                <a:latin typeface="Century Gothic" panose="020B0502020202020204" pitchFamily="34" charset="0"/>
              </a:rPr>
              <a:t> to lawyers.</a:t>
            </a:r>
            <a:endParaRPr lang="en-US" sz="1300" dirty="0">
              <a:solidFill>
                <a:schemeClr val="bg1"/>
              </a:solidFill>
              <a:latin typeface="Century Gothic" panose="020B0502020202020204" pitchFamily="34" charset="0"/>
            </a:endParaRPr>
          </a:p>
          <a:p>
            <a:pPr marL="0" indent="0">
              <a:lnSpc>
                <a:spcPct val="120000"/>
              </a:lnSpc>
              <a:spcBef>
                <a:spcPts val="0"/>
              </a:spcBef>
              <a:buNone/>
            </a:pPr>
            <a:endParaRPr lang="en-AU" sz="1300" dirty="0">
              <a:solidFill>
                <a:schemeClr val="bg1"/>
              </a:solidFill>
              <a:latin typeface="Century Gothic" panose="020B0502020202020204" pitchFamily="34" charset="0"/>
            </a:endParaRPr>
          </a:p>
          <a:p>
            <a:pPr marL="0" indent="0">
              <a:lnSpc>
                <a:spcPct val="120000"/>
              </a:lnSpc>
              <a:spcBef>
                <a:spcPts val="0"/>
              </a:spcBef>
              <a:buNone/>
            </a:pPr>
            <a:r>
              <a:rPr lang="en-US" sz="1300" dirty="0">
                <a:solidFill>
                  <a:schemeClr val="bg1"/>
                </a:solidFill>
                <a:latin typeface="Century Gothic" panose="020B0502020202020204" pitchFamily="34" charset="0"/>
              </a:rPr>
              <a:t>Client support could include:</a:t>
            </a:r>
            <a:br>
              <a:rPr lang="en-US" sz="1300" dirty="0">
                <a:solidFill>
                  <a:schemeClr val="bg1"/>
                </a:solidFill>
                <a:latin typeface="Century Gothic" panose="020B0502020202020204" pitchFamily="34" charset="0"/>
              </a:rPr>
            </a:br>
            <a:endParaRPr lang="en-US" sz="1300" dirty="0">
              <a:solidFill>
                <a:schemeClr val="bg1"/>
              </a:solidFill>
              <a:latin typeface="Century Gothic" panose="020B0502020202020204" pitchFamily="34" charset="0"/>
            </a:endParaRPr>
          </a:p>
          <a:p>
            <a:pPr marL="342900" indent="-342900">
              <a:lnSpc>
                <a:spcPct val="120000"/>
              </a:lnSpc>
              <a:spcBef>
                <a:spcPts val="0"/>
              </a:spcBef>
              <a:buFont typeface="+mj-lt"/>
              <a:buAutoNum type="arabicPeriod"/>
            </a:pPr>
            <a:r>
              <a:rPr lang="en-US" sz="1300" dirty="0">
                <a:solidFill>
                  <a:schemeClr val="bg1"/>
                </a:solidFill>
                <a:latin typeface="Century Gothic" panose="020B0502020202020204" pitchFamily="34" charset="0"/>
              </a:rPr>
              <a:t>Emotional support throughout the legal matter</a:t>
            </a:r>
          </a:p>
          <a:p>
            <a:pPr marL="342900" indent="-342900">
              <a:lnSpc>
                <a:spcPct val="120000"/>
              </a:lnSpc>
              <a:spcBef>
                <a:spcPts val="0"/>
              </a:spcBef>
              <a:buFont typeface="+mj-lt"/>
              <a:buAutoNum type="arabicPeriod"/>
            </a:pPr>
            <a:r>
              <a:rPr lang="en-US" sz="1300" dirty="0">
                <a:solidFill>
                  <a:schemeClr val="bg1"/>
                </a:solidFill>
                <a:latin typeface="Century Gothic" panose="020B0502020202020204" pitchFamily="34" charset="0"/>
              </a:rPr>
              <a:t>Court support (i.e. attending Court with clients)</a:t>
            </a:r>
          </a:p>
          <a:p>
            <a:pPr marL="342900" indent="-342900">
              <a:lnSpc>
                <a:spcPct val="120000"/>
              </a:lnSpc>
              <a:spcBef>
                <a:spcPts val="0"/>
              </a:spcBef>
              <a:buFont typeface="+mj-lt"/>
              <a:buAutoNum type="arabicPeriod"/>
            </a:pPr>
            <a:r>
              <a:rPr lang="en-US" sz="1300" dirty="0">
                <a:solidFill>
                  <a:schemeClr val="bg1"/>
                </a:solidFill>
                <a:latin typeface="Century Gothic" panose="020B0502020202020204" pitchFamily="34" charset="0"/>
              </a:rPr>
              <a:t>Safety planning</a:t>
            </a:r>
          </a:p>
          <a:p>
            <a:pPr marL="342900" indent="-342900">
              <a:lnSpc>
                <a:spcPct val="120000"/>
              </a:lnSpc>
              <a:spcBef>
                <a:spcPts val="0"/>
              </a:spcBef>
              <a:buFont typeface="+mj-lt"/>
              <a:buAutoNum type="arabicPeriod"/>
            </a:pPr>
            <a:r>
              <a:rPr lang="en-US" sz="1300" dirty="0">
                <a:solidFill>
                  <a:schemeClr val="bg1"/>
                </a:solidFill>
                <a:latin typeface="Century Gothic" panose="020B0502020202020204" pitchFamily="34" charset="0"/>
              </a:rPr>
              <a:t>Attending external meetings (incl. DFFH, VACCA) </a:t>
            </a:r>
          </a:p>
          <a:p>
            <a:pPr marL="342900" indent="-342900">
              <a:lnSpc>
                <a:spcPct val="120000"/>
              </a:lnSpc>
              <a:spcBef>
                <a:spcPts val="0"/>
              </a:spcBef>
              <a:buFont typeface="+mj-lt"/>
              <a:buAutoNum type="arabicPeriod"/>
            </a:pPr>
            <a:r>
              <a:rPr lang="en-US" sz="1300" dirty="0">
                <a:solidFill>
                  <a:schemeClr val="bg1"/>
                </a:solidFill>
                <a:latin typeface="Century Gothic" panose="020B0502020202020204" pitchFamily="34" charset="0"/>
              </a:rPr>
              <a:t>Support with dealing with Police (incl. reporting breaches)</a:t>
            </a:r>
          </a:p>
          <a:p>
            <a:pPr marL="342900" indent="-342900">
              <a:lnSpc>
                <a:spcPct val="120000"/>
              </a:lnSpc>
              <a:spcBef>
                <a:spcPts val="0"/>
              </a:spcBef>
              <a:buFont typeface="+mj-lt"/>
              <a:buAutoNum type="arabicPeriod"/>
            </a:pPr>
            <a:r>
              <a:rPr lang="en-US" sz="1300" dirty="0">
                <a:solidFill>
                  <a:schemeClr val="bg1"/>
                </a:solidFill>
                <a:latin typeface="Century Gothic" panose="020B0502020202020204" pitchFamily="34" charset="0"/>
              </a:rPr>
              <a:t>Support with compliance of Court Orders (incl. help </a:t>
            </a:r>
            <a:r>
              <a:rPr lang="en-US" sz="1300" dirty="0" err="1">
                <a:solidFill>
                  <a:schemeClr val="bg1"/>
                </a:solidFill>
                <a:latin typeface="Century Gothic" panose="020B0502020202020204" pitchFamily="34" charset="0"/>
              </a:rPr>
              <a:t>organising</a:t>
            </a:r>
            <a:r>
              <a:rPr lang="en-US" sz="1300" dirty="0">
                <a:solidFill>
                  <a:schemeClr val="bg1"/>
                </a:solidFill>
                <a:latin typeface="Century Gothic" panose="020B0502020202020204" pitchFamily="34" charset="0"/>
              </a:rPr>
              <a:t> drug testing, referrals to ensure linked in </a:t>
            </a:r>
            <a:br>
              <a:rPr lang="en-US" sz="1300" dirty="0">
                <a:solidFill>
                  <a:schemeClr val="bg1"/>
                </a:solidFill>
                <a:latin typeface="Century Gothic" panose="020B0502020202020204" pitchFamily="34" charset="0"/>
              </a:rPr>
            </a:br>
            <a:r>
              <a:rPr lang="en-US" sz="1300" dirty="0">
                <a:solidFill>
                  <a:schemeClr val="bg1"/>
                </a:solidFill>
                <a:latin typeface="Century Gothic" panose="020B0502020202020204" pitchFamily="34" charset="0"/>
              </a:rPr>
              <a:t>with services)</a:t>
            </a:r>
          </a:p>
          <a:p>
            <a:pPr marL="342900" indent="-342900">
              <a:lnSpc>
                <a:spcPct val="120000"/>
              </a:lnSpc>
              <a:spcBef>
                <a:spcPts val="0"/>
              </a:spcBef>
              <a:buFont typeface="+mj-lt"/>
              <a:buAutoNum type="arabicPeriod"/>
            </a:pPr>
            <a:r>
              <a:rPr lang="en-US" sz="1300" dirty="0">
                <a:solidFill>
                  <a:schemeClr val="bg1"/>
                </a:solidFill>
                <a:latin typeface="Century Gothic" panose="020B0502020202020204" pitchFamily="34" charset="0"/>
              </a:rPr>
              <a:t>Referrals (i.e. housing, family violence services, mental health services (incl. counselling))</a:t>
            </a:r>
          </a:p>
          <a:p>
            <a:pPr marL="342900" indent="-342900">
              <a:lnSpc>
                <a:spcPct val="120000"/>
              </a:lnSpc>
              <a:spcBef>
                <a:spcPts val="0"/>
              </a:spcBef>
              <a:buFont typeface="+mj-lt"/>
              <a:buAutoNum type="arabicPeriod"/>
            </a:pPr>
            <a:r>
              <a:rPr lang="en-AU" sz="1300" dirty="0">
                <a:solidFill>
                  <a:schemeClr val="bg1"/>
                </a:solidFill>
                <a:latin typeface="Century Gothic" panose="020B0502020202020204" pitchFamily="34" charset="0"/>
              </a:rPr>
              <a:t>Emergency relief (i.e. food and petrol vouchers, emergency accommodation &amp; travel, etc.)</a:t>
            </a:r>
          </a:p>
          <a:p>
            <a:pPr marL="0" indent="0">
              <a:lnSpc>
                <a:spcPct val="120000"/>
              </a:lnSpc>
              <a:spcBef>
                <a:spcPts val="0"/>
              </a:spcBef>
              <a:buNone/>
            </a:pPr>
            <a:endParaRPr lang="en-AU" sz="1300" dirty="0">
              <a:solidFill>
                <a:schemeClr val="bg1"/>
              </a:solidFill>
              <a:latin typeface="Century Gothic" panose="020B0502020202020204" pitchFamily="34" charset="0"/>
            </a:endParaRPr>
          </a:p>
          <a:p>
            <a:pPr marL="0" indent="0">
              <a:lnSpc>
                <a:spcPct val="120000"/>
              </a:lnSpc>
              <a:spcBef>
                <a:spcPts val="0"/>
              </a:spcBef>
              <a:buNone/>
            </a:pPr>
            <a:r>
              <a:rPr lang="en-AU" sz="1300" dirty="0">
                <a:solidFill>
                  <a:schemeClr val="bg1"/>
                </a:solidFill>
                <a:latin typeface="Century Gothic" panose="020B0502020202020204" pitchFamily="34" charset="0"/>
              </a:rPr>
              <a:t>	If a client needs supports beyond what PLSWs can provide, they will be referred to a service </a:t>
            </a:r>
            <a:br>
              <a:rPr lang="en-AU" sz="1300" dirty="0">
                <a:solidFill>
                  <a:schemeClr val="bg1"/>
                </a:solidFill>
                <a:latin typeface="Century Gothic" panose="020B0502020202020204" pitchFamily="34" charset="0"/>
              </a:rPr>
            </a:br>
            <a:r>
              <a:rPr lang="en-AU" sz="1300" dirty="0">
                <a:solidFill>
                  <a:schemeClr val="bg1"/>
                </a:solidFill>
                <a:latin typeface="Century Gothic" panose="020B0502020202020204" pitchFamily="34" charset="0"/>
              </a:rPr>
              <a:t>	that can provide case management (incl. internal referrals to </a:t>
            </a:r>
            <a:r>
              <a:rPr lang="en-AU" sz="1300" dirty="0" err="1">
                <a:solidFill>
                  <a:schemeClr val="bg1"/>
                </a:solidFill>
                <a:latin typeface="Century Gothic" panose="020B0502020202020204" pitchFamily="34" charset="0"/>
              </a:rPr>
              <a:t>Djirra’s</a:t>
            </a:r>
            <a:r>
              <a:rPr lang="en-AU" sz="1300" dirty="0">
                <a:solidFill>
                  <a:schemeClr val="bg1"/>
                </a:solidFill>
                <a:latin typeface="Century Gothic" panose="020B0502020202020204" pitchFamily="34" charset="0"/>
              </a:rPr>
              <a:t> ISS Team).</a:t>
            </a:r>
          </a:p>
        </p:txBody>
      </p:sp>
      <p:pic>
        <p:nvPicPr>
          <p:cNvPr id="5" name="Graphic 4" descr="Cheers with solid fill">
            <a:extLst>
              <a:ext uri="{FF2B5EF4-FFF2-40B4-BE49-F238E27FC236}">
                <a16:creationId xmlns:a16="http://schemas.microsoft.com/office/drawing/2014/main" id="{2B7355FB-945A-C13A-196B-240B8C26956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505" y="393910"/>
            <a:ext cx="1267107" cy="1267107"/>
          </a:xfrm>
          <a:prstGeom prst="rect">
            <a:avLst/>
          </a:prstGeom>
        </p:spPr>
      </p:pic>
      <p:pic>
        <p:nvPicPr>
          <p:cNvPr id="6" name="Picture 5">
            <a:extLst>
              <a:ext uri="{FF2B5EF4-FFF2-40B4-BE49-F238E27FC236}">
                <a16:creationId xmlns:a16="http://schemas.microsoft.com/office/drawing/2014/main" id="{90969F2C-6750-80AF-0A65-227ABF88249B}"/>
              </a:ext>
            </a:extLst>
          </p:cNvPr>
          <p:cNvPicPr>
            <a:picLocks noGrp="1" noRot="1" noChangeAspect="1" noMove="1" noResize="1" noEditPoints="1" noAdjustHandles="1" noChangeArrowheads="1" noChangeShapeType="1" noCrop="1"/>
          </p:cNvPicPr>
          <p:nvPr/>
        </p:nvPicPr>
        <p:blipFill>
          <a:blip r:embed="rId5"/>
          <a:stretch>
            <a:fillRect/>
          </a:stretch>
        </p:blipFill>
        <p:spPr>
          <a:xfrm>
            <a:off x="2655015" y="233458"/>
            <a:ext cx="6881970" cy="894315"/>
          </a:xfrm>
          <a:prstGeom prst="rect">
            <a:avLst/>
          </a:prstGeom>
        </p:spPr>
      </p:pic>
    </p:spTree>
    <p:extLst>
      <p:ext uri="{BB962C8B-B14F-4D97-AF65-F5344CB8AC3E}">
        <p14:creationId xmlns:p14="http://schemas.microsoft.com/office/powerpoint/2010/main" val="184144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5F90208D8154409187656C85A0AAE6" ma:contentTypeVersion="10" ma:contentTypeDescription="Create a new document." ma:contentTypeScope="" ma:versionID="059622da29da4eb09ec1674f28b73dbf">
  <xsd:schema xmlns:xsd="http://www.w3.org/2001/XMLSchema" xmlns:xs="http://www.w3.org/2001/XMLSchema" xmlns:p="http://schemas.microsoft.com/office/2006/metadata/properties" xmlns:ns2="cb71b12e-75d8-4c12-bc1f-e79ccfc3f230" xmlns:ns3="f081b151-914e-4076-a283-c92f41e66776" targetNamespace="http://schemas.microsoft.com/office/2006/metadata/properties" ma:root="true" ma:fieldsID="eda8bb57d76a8a6dda1979460dd0d2b1" ns2:_="" ns3:_="">
    <xsd:import namespace="cb71b12e-75d8-4c12-bc1f-e79ccfc3f230"/>
    <xsd:import namespace="f081b151-914e-4076-a283-c92f41e6677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1b12e-75d8-4c12-bc1f-e79ccfc3f2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81b151-914e-4076-a283-c92f41e6677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b71b12e-75d8-4c12-bc1f-e79ccfc3f230">DJIRRALEGAL-484060859-426</_dlc_DocId>
    <_dlc_DocIdUrl xmlns="cb71b12e-75d8-4c12-bc1f-e79ccfc3f230">
      <Url>https://djirra.sharepoint.com/sites/djirralegal/_layouts/15/DocIdRedir.aspx?ID=DJIRRALEGAL-484060859-426</Url>
      <Description>DJIRRALEGAL-484060859-426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2DBCAF-D82A-4F0B-9734-D5FF4C724BB3}">
  <ds:schemaRefs>
    <ds:schemaRef ds:uri="cb71b12e-75d8-4c12-bc1f-e79ccfc3f230"/>
    <ds:schemaRef ds:uri="f081b151-914e-4076-a283-c92f41e667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1D58EF-57E5-4395-AF32-ED554115D8DD}">
  <ds:schemaRefs>
    <ds:schemaRef ds:uri="cb71b12e-75d8-4c12-bc1f-e79ccfc3f230"/>
    <ds:schemaRef ds:uri="f081b151-914e-4076-a283-c92f41e667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1F93F8-61A0-477F-BAD7-D4F6AE0F003D}">
  <ds:schemaRefs>
    <ds:schemaRef ds:uri="http://schemas.microsoft.com/sharepoint/events"/>
  </ds:schemaRefs>
</ds:datastoreItem>
</file>

<file path=customXml/itemProps4.xml><?xml version="1.0" encoding="utf-8"?>
<ds:datastoreItem xmlns:ds="http://schemas.openxmlformats.org/officeDocument/2006/customXml" ds:itemID="{0EDEAA9D-2752-4F04-B2A1-1C62C062F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1215</TotalTime>
  <Words>2026</Words>
  <Application>Microsoft Office PowerPoint</Application>
  <PresentationFormat>Widescreen</PresentationFormat>
  <Paragraphs>176</Paragraphs>
  <Slides>25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Aptos Display</vt:lpstr>
      <vt:lpstr>Arial</vt:lpstr>
      <vt:lpstr>Calibri</vt:lpstr>
      <vt:lpstr>Calibri Light</vt:lpstr>
      <vt:lpstr>CasinoHand</vt:lpstr>
      <vt:lpstr>Century Gothic</vt:lpstr>
      <vt:lpstr>Courier New</vt:lpstr>
      <vt:lpstr>Seaford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LCCLC child protection program</dc:title>
  <dc:creator>Maria Pejoski-Aleksovski</dc:creator>
  <cp:lastModifiedBy>Riley Cooper</cp:lastModifiedBy>
  <cp:revision>5</cp:revision>
  <cp:lastPrinted>2019-03-17T02:29:01Z</cp:lastPrinted>
  <dcterms:created xsi:type="dcterms:W3CDTF">2019-03-13T00:48:17Z</dcterms:created>
  <dcterms:modified xsi:type="dcterms:W3CDTF">2024-07-17T23:21:26Z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0x010100AA5F90208D8154409187656C85A0AAE6</vt:lpwstr>
  </property>
  <property fmtid="{D5CDD505-2E9C-101B-9397-08002B2CF9AE}" pid="3" name="_dlc_DocIdItemGuid">
    <vt:lpwstr>6fb66f72-f1af-44a8-ac61-8d3f323fc804</vt:lpwstr>
  </property>
</Properties>
</file>