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62" r:id="rId5"/>
    <p:sldId id="265" r:id="rId6"/>
    <p:sldId id="260" r:id="rId7"/>
    <p:sldId id="264" r:id="rId8"/>
    <p:sldId id="267" r:id="rId9"/>
    <p:sldId id="266" r:id="rId10"/>
    <p:sldId id="268"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60"/>
  </p:normalViewPr>
  <p:slideViewPr>
    <p:cSldViewPr snapToGrid="0">
      <p:cViewPr varScale="1">
        <p:scale>
          <a:sx n="43" d="100"/>
          <a:sy n="43" d="100"/>
        </p:scale>
        <p:origin x="750" y="3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BA101D-4B4F-4204-A970-6F270BEF2787}" type="datetimeFigureOut">
              <a:rPr lang="en-US" smtClean="0"/>
              <a:t>9/23/2024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955805-2665-4693-BBE5-DE5ED2C1996A}" type="slidenum">
              <a:rPr lang="en-US" smtClean="0"/>
              <a:t>‹#›</a:t>
            </a:fld>
            <a:endParaRPr lang="en-US" dirty="0"/>
          </a:p>
        </p:txBody>
      </p:sp>
    </p:spTree>
    <p:extLst>
      <p:ext uri="{BB962C8B-B14F-4D97-AF65-F5344CB8AC3E}">
        <p14:creationId xmlns:p14="http://schemas.microsoft.com/office/powerpoint/2010/main" val="4161642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ulturalatlas.sbs.com.au/"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n-US" b="1" dirty="0"/>
              <a:t>Book a qualified interpreter: </a:t>
            </a:r>
            <a:r>
              <a:rPr lang="en-US" dirty="0"/>
              <a:t>Ensure the interpreter is accredited and experienced in the relevant language and context. When booking, please ensure you ask the client what language or dialect they require, if they prefer male or female, phone or face to face.</a:t>
            </a:r>
          </a:p>
          <a:p>
            <a:r>
              <a:rPr lang="en-US" dirty="0"/>
              <a:t>2. </a:t>
            </a:r>
            <a:r>
              <a:rPr lang="en-US" b="1" dirty="0"/>
              <a:t>Brief the interpreter: </a:t>
            </a:r>
            <a:r>
              <a:rPr lang="en-US" dirty="0"/>
              <a:t>Before the session, brief the interpreter on the context, purpose, and any specific terminology or concepts.</a:t>
            </a:r>
          </a:p>
          <a:p>
            <a:r>
              <a:rPr lang="en-US" dirty="0"/>
              <a:t>3. </a:t>
            </a:r>
            <a:r>
              <a:rPr lang="en-US" b="1" dirty="0"/>
              <a:t>Use a professional interpreter: </a:t>
            </a:r>
            <a:r>
              <a:rPr lang="en-US" dirty="0"/>
              <a:t>Avoid using family members or friends as interpreters, as this can lead to conflicts of interest and confidentiality issues. (Also check that the client doesn’t know the interpreter you have booked – this can happen in regional settings where face to face interpreters are limited)</a:t>
            </a:r>
          </a:p>
          <a:p>
            <a:r>
              <a:rPr lang="en-US" dirty="0"/>
              <a:t>4. </a:t>
            </a:r>
            <a:r>
              <a:rPr lang="en-US" b="1" dirty="0"/>
              <a:t>Work with the interpreter: </a:t>
            </a:r>
          </a:p>
          <a:p>
            <a:r>
              <a:rPr lang="en-US" dirty="0"/>
              <a:t>Before you start the appointment, confirm that the client and interpreter can understand each other. Speak clearly and at a moderate pace, allowing the interpreter to keep up with the conversation. Do not talk for longer than 4 sentences, so the interpreter can interpret correctly and efficiently. </a:t>
            </a:r>
          </a:p>
          <a:p>
            <a:r>
              <a:rPr lang="en-US" dirty="0"/>
              <a:t>When speaking face to face, do not face the interpreter and talk directly to them, face the client and have a conversation with them.</a:t>
            </a:r>
          </a:p>
          <a:p>
            <a:r>
              <a:rPr lang="en-US" dirty="0"/>
              <a:t>5. </a:t>
            </a:r>
            <a:r>
              <a:rPr lang="en-US" b="1" dirty="0"/>
              <a:t>Check for understanding: </a:t>
            </a:r>
            <a:r>
              <a:rPr lang="en-US" dirty="0"/>
              <a:t>Regularly check with the client to ensure they understand the interpretation, and also encourage the client to ask questions with the aid of the interpreter</a:t>
            </a:r>
          </a:p>
          <a:p>
            <a:endParaRPr lang="en-AU" dirty="0"/>
          </a:p>
        </p:txBody>
      </p:sp>
      <p:sp>
        <p:nvSpPr>
          <p:cNvPr id="4" name="Slide Number Placeholder 3"/>
          <p:cNvSpPr>
            <a:spLocks noGrp="1"/>
          </p:cNvSpPr>
          <p:nvPr>
            <p:ph type="sldNum" sz="quarter" idx="10"/>
          </p:nvPr>
        </p:nvSpPr>
        <p:spPr/>
        <p:txBody>
          <a:bodyPr/>
          <a:lstStyle/>
          <a:p>
            <a:fld id="{79955805-2665-4693-BBE5-DE5ED2C1996A}" type="slidenum">
              <a:rPr lang="en-US" smtClean="0"/>
              <a:t>8</a:t>
            </a:fld>
            <a:endParaRPr lang="en-US" dirty="0"/>
          </a:p>
        </p:txBody>
      </p:sp>
    </p:spTree>
    <p:extLst>
      <p:ext uri="{BB962C8B-B14F-4D97-AF65-F5344CB8AC3E}">
        <p14:creationId xmlns:p14="http://schemas.microsoft.com/office/powerpoint/2010/main" val="3820641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 </a:t>
            </a:r>
          </a:p>
          <a:p>
            <a:pPr lvl="0"/>
            <a:r>
              <a:rPr lang="en-AU" sz="1200" b="1" kern="1200" dirty="0">
                <a:solidFill>
                  <a:schemeClr val="tx1"/>
                </a:solidFill>
                <a:effectLst/>
                <a:latin typeface="+mn-lt"/>
                <a:ea typeface="+mn-ea"/>
                <a:cs typeface="+mn-cs"/>
              </a:rPr>
              <a:t>Cultural Awareness and Competency:</a:t>
            </a:r>
            <a:r>
              <a:rPr lang="en-AU" sz="1200" kern="1200" dirty="0">
                <a:solidFill>
                  <a:schemeClr val="tx1"/>
                </a:solidFill>
                <a:effectLst/>
                <a:latin typeface="+mn-lt"/>
                <a:ea typeface="+mn-ea"/>
                <a:cs typeface="+mn-cs"/>
              </a:rPr>
              <a:t> Educate yourself about the cultures, beliefs, values, and customs of the communities you are serving. This can help you understand their perspectives and build trust, A great website that you can use is </a:t>
            </a:r>
            <a:r>
              <a:rPr lang="en-AU" sz="1200" u="sng" kern="1200" dirty="0">
                <a:solidFill>
                  <a:schemeClr val="tx1"/>
                </a:solidFill>
                <a:effectLst/>
                <a:latin typeface="+mn-lt"/>
                <a:ea typeface="+mn-ea"/>
                <a:cs typeface="+mn-cs"/>
                <a:hlinkClick r:id="rId3"/>
              </a:rPr>
              <a:t>Home — Cultural Atlas (sbs.com.au)</a:t>
            </a:r>
            <a:r>
              <a:rPr lang="en-AU" sz="1200" u="sng" kern="1200" dirty="0">
                <a:solidFill>
                  <a:schemeClr val="tx1"/>
                </a:solidFill>
                <a:effectLst/>
                <a:latin typeface="+mn-lt"/>
                <a:ea typeface="+mn-ea"/>
                <a:cs typeface="+mn-cs"/>
              </a:rPr>
              <a:t> </a:t>
            </a:r>
            <a:r>
              <a:rPr lang="en-AU" sz="1200" u="none" strike="noStrike" kern="1200" dirty="0">
                <a:solidFill>
                  <a:schemeClr val="tx1"/>
                </a:solidFill>
                <a:effectLst/>
                <a:latin typeface="+mn-lt"/>
                <a:ea typeface="+mn-ea"/>
                <a:cs typeface="+mn-cs"/>
              </a:rPr>
              <a:t>this website can teach you about cultures, beliefs, customs and give you other important information</a:t>
            </a:r>
            <a:endParaRPr lang="en-AU" sz="1200" kern="1200" dirty="0">
              <a:solidFill>
                <a:schemeClr val="tx1"/>
              </a:solidFill>
              <a:effectLst/>
              <a:latin typeface="+mn-lt"/>
              <a:ea typeface="+mn-ea"/>
              <a:cs typeface="+mn-cs"/>
            </a:endParaRPr>
          </a:p>
          <a:p>
            <a:pPr lvl="0"/>
            <a:r>
              <a:rPr lang="en-AU" sz="1200" b="1" kern="1200" dirty="0">
                <a:solidFill>
                  <a:schemeClr val="tx1"/>
                </a:solidFill>
                <a:effectLst/>
                <a:latin typeface="+mn-lt"/>
                <a:ea typeface="+mn-ea"/>
                <a:cs typeface="+mn-cs"/>
              </a:rPr>
              <a:t>Language Support:</a:t>
            </a:r>
            <a:r>
              <a:rPr lang="en-AU" sz="1200" kern="1200" dirty="0">
                <a:solidFill>
                  <a:schemeClr val="tx1"/>
                </a:solidFill>
                <a:effectLst/>
                <a:latin typeface="+mn-lt"/>
                <a:ea typeface="+mn-ea"/>
                <a:cs typeface="+mn-cs"/>
              </a:rPr>
              <a:t> Ensure language support services such as interpreters, translated materials, and bilingual staff are available to facilitate effective communication.</a:t>
            </a:r>
          </a:p>
          <a:p>
            <a:pPr lvl="0"/>
            <a:r>
              <a:rPr lang="en-AU" sz="1200" b="1" kern="1200" dirty="0">
                <a:solidFill>
                  <a:schemeClr val="tx1"/>
                </a:solidFill>
                <a:effectLst/>
                <a:latin typeface="+mn-lt"/>
                <a:ea typeface="+mn-ea"/>
                <a:cs typeface="+mn-cs"/>
              </a:rPr>
              <a:t>Respect and Valuing Diversity:</a:t>
            </a:r>
            <a:r>
              <a:rPr lang="en-AU" sz="1200" kern="1200" dirty="0">
                <a:solidFill>
                  <a:schemeClr val="tx1"/>
                </a:solidFill>
                <a:effectLst/>
                <a:latin typeface="+mn-lt"/>
                <a:ea typeface="+mn-ea"/>
                <a:cs typeface="+mn-cs"/>
              </a:rPr>
              <a:t> Treat all individuals with respect and value the diversity of their backgrounds. Avoid making assumptions based on stereotypes.</a:t>
            </a:r>
          </a:p>
          <a:p>
            <a:pPr lvl="0"/>
            <a:r>
              <a:rPr lang="en-AU" sz="1200" b="1" kern="1200" dirty="0">
                <a:solidFill>
                  <a:schemeClr val="tx1"/>
                </a:solidFill>
                <a:effectLst/>
                <a:latin typeface="+mn-lt"/>
                <a:ea typeface="+mn-ea"/>
                <a:cs typeface="+mn-cs"/>
              </a:rPr>
              <a:t>Cultural Sensitivity in Communication &amp; Active listening:</a:t>
            </a:r>
            <a:r>
              <a:rPr lang="en-AU" sz="1200" kern="1200" dirty="0">
                <a:solidFill>
                  <a:schemeClr val="tx1"/>
                </a:solidFill>
                <a:effectLst/>
                <a:latin typeface="+mn-lt"/>
                <a:ea typeface="+mn-ea"/>
                <a:cs typeface="+mn-cs"/>
              </a:rPr>
              <a:t> Use clear and simple language, avoid jargon, and be mindful of non-verbal cues. Adapt your communication style to meet the needs of the individual. Listen carefully to the concerns, needs, and preferences of individuals from CALD backgrounds. This helps in understanding their perspectives and providing appropriate support.</a:t>
            </a:r>
          </a:p>
          <a:p>
            <a:endParaRPr lang="en-AU" dirty="0"/>
          </a:p>
        </p:txBody>
      </p:sp>
      <p:sp>
        <p:nvSpPr>
          <p:cNvPr id="4" name="Slide Number Placeholder 3"/>
          <p:cNvSpPr>
            <a:spLocks noGrp="1"/>
          </p:cNvSpPr>
          <p:nvPr>
            <p:ph type="sldNum" sz="quarter" idx="10"/>
          </p:nvPr>
        </p:nvSpPr>
        <p:spPr/>
        <p:txBody>
          <a:bodyPr/>
          <a:lstStyle/>
          <a:p>
            <a:fld id="{79955805-2665-4693-BBE5-DE5ED2C1996A}" type="slidenum">
              <a:rPr lang="en-US" smtClean="0"/>
              <a:t>9</a:t>
            </a:fld>
            <a:endParaRPr lang="en-US" dirty="0"/>
          </a:p>
        </p:txBody>
      </p:sp>
    </p:spTree>
    <p:extLst>
      <p:ext uri="{BB962C8B-B14F-4D97-AF65-F5344CB8AC3E}">
        <p14:creationId xmlns:p14="http://schemas.microsoft.com/office/powerpoint/2010/main" val="227094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8" name="Title 1"/>
          <p:cNvSpPr>
            <a:spLocks noGrp="1"/>
          </p:cNvSpPr>
          <p:nvPr>
            <p:ph type="title"/>
          </p:nvPr>
        </p:nvSpPr>
        <p:spPr>
          <a:xfrm>
            <a:off x="677335" y="2700869"/>
            <a:ext cx="8596668" cy="1826581"/>
          </a:xfrm>
        </p:spPr>
        <p:txBody>
          <a:bodyPr anchor="b"/>
          <a:lstStyle>
            <a:lvl1pPr algn="l">
              <a:defRPr sz="4000" b="0" cap="none"/>
            </a:lvl1pPr>
          </a:lstStyle>
          <a:p>
            <a:r>
              <a:rPr lang="en-US"/>
              <a:t>Click to edit Master title style</a:t>
            </a:r>
            <a:endParaRPr lang="en-US" dirty="0"/>
          </a:p>
        </p:txBody>
      </p:sp>
      <p:sp>
        <p:nvSpPr>
          <p:cNvPr id="9"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Two colum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8"/>
            <a:ext cx="4185623" cy="29750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5" y="2737248"/>
            <a:ext cx="4185617" cy="29750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with image on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12" name="Content Placeholder 3"/>
          <p:cNvSpPr>
            <a:spLocks noGrp="1"/>
          </p:cNvSpPr>
          <p:nvPr>
            <p:ph sz="half" idx="2"/>
          </p:nvPr>
        </p:nvSpPr>
        <p:spPr>
          <a:xfrm>
            <a:off x="675746" y="2737248"/>
            <a:ext cx="4185623" cy="2975064"/>
          </a:xfrm>
        </p:spPr>
        <p:txBody>
          <a:bodyPr>
            <a:normAutofit/>
          </a:bodyPr>
          <a:lstStyle>
            <a:lvl1pPr marL="0" indent="0">
              <a:buNone/>
              <a:defRPr/>
            </a:lvl1pPr>
          </a:lstStyle>
          <a:p>
            <a:pPr lvl="0"/>
            <a:endParaRPr lang="en-US" dirty="0"/>
          </a:p>
        </p:txBody>
      </p:sp>
      <p:sp>
        <p:nvSpPr>
          <p:cNvPr id="13" name="Text Placeholder 4"/>
          <p:cNvSpPr>
            <a:spLocks noGrp="1"/>
          </p:cNvSpPr>
          <p:nvPr>
            <p:ph type="body" sz="quarter" idx="3"/>
          </p:nvPr>
        </p:nvSpPr>
        <p:spPr>
          <a:xfrm>
            <a:off x="5088383" y="2160983"/>
            <a:ext cx="418561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Content Placeholder 5"/>
          <p:cNvSpPr>
            <a:spLocks noGrp="1"/>
          </p:cNvSpPr>
          <p:nvPr>
            <p:ph sz="quarter" idx="4"/>
          </p:nvPr>
        </p:nvSpPr>
        <p:spPr>
          <a:xfrm>
            <a:off x="5088385" y="2737248"/>
            <a:ext cx="4185617" cy="29750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7298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with image on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7" name="Text Placeholder 2"/>
          <p:cNvSpPr>
            <a:spLocks noGrp="1"/>
          </p:cNvSpPr>
          <p:nvPr>
            <p:ph type="body" idx="1"/>
          </p:nvPr>
        </p:nvSpPr>
        <p:spPr>
          <a:xfrm>
            <a:off x="675746"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3"/>
          <p:cNvSpPr>
            <a:spLocks noGrp="1"/>
          </p:cNvSpPr>
          <p:nvPr>
            <p:ph sz="half" idx="2"/>
          </p:nvPr>
        </p:nvSpPr>
        <p:spPr>
          <a:xfrm>
            <a:off x="675746" y="2737248"/>
            <a:ext cx="4185623" cy="29750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5"/>
          <p:cNvSpPr>
            <a:spLocks noGrp="1"/>
          </p:cNvSpPr>
          <p:nvPr>
            <p:ph sz="quarter" idx="4"/>
          </p:nvPr>
        </p:nvSpPr>
        <p:spPr>
          <a:xfrm>
            <a:off x="5088385" y="2737248"/>
            <a:ext cx="4185617" cy="2975064"/>
          </a:xfrm>
        </p:spPr>
        <p:txBody>
          <a:bodyPr>
            <a:normAutofit/>
          </a:bodyPr>
          <a:lstStyle>
            <a:lvl1pPr marL="0" indent="0">
              <a:buNone/>
              <a:defRPr/>
            </a:lvl1pPr>
          </a:lstStyle>
          <a:p>
            <a:pPr lvl="0"/>
            <a:endParaRPr lang="en-US" dirty="0"/>
          </a:p>
        </p:txBody>
      </p:sp>
    </p:spTree>
    <p:extLst>
      <p:ext uri="{BB962C8B-B14F-4D97-AF65-F5344CB8AC3E}">
        <p14:creationId xmlns:p14="http://schemas.microsoft.com/office/powerpoint/2010/main" val="2891247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lank slide with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8">
            <a:extLst>
              <a:ext uri="{28A0092B-C50C-407E-A947-70E740481C1C}">
                <a14:useLocalDpi xmlns:a14="http://schemas.microsoft.com/office/drawing/2010/main" val="0"/>
              </a:ext>
            </a:extLst>
          </a:blip>
          <a:srcRect b="21167"/>
          <a:stretch/>
        </p:blipFill>
        <p:spPr>
          <a:xfrm>
            <a:off x="0" y="2527871"/>
            <a:ext cx="12192000" cy="4330129"/>
          </a:xfrm>
          <a:prstGeom prst="rect">
            <a:avLst/>
          </a:prstGeom>
        </p:spPr>
      </p:pic>
      <p:sp>
        <p:nvSpPr>
          <p:cNvPr id="2" name="Title Placeholder 1"/>
          <p:cNvSpPr>
            <a:spLocks noGrp="1"/>
          </p:cNvSpPr>
          <p:nvPr userDrawn="1">
            <p:ph type="title"/>
          </p:nvPr>
        </p:nvSpPr>
        <p:spPr>
          <a:xfrm>
            <a:off x="677334" y="609600"/>
            <a:ext cx="10659553"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userDrawn="1">
            <p:ph type="body" idx="1"/>
          </p:nvPr>
        </p:nvSpPr>
        <p:spPr>
          <a:xfrm>
            <a:off x="677335" y="2160590"/>
            <a:ext cx="8509696" cy="360922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8" name="Picture 17"/>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577004" y="5769813"/>
            <a:ext cx="1519768" cy="98771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6" r:id="rId4"/>
    <p:sldLayoutId id="2147483655" r:id="rId5"/>
    <p:sldLayoutId id="2147483654" r:id="rId6"/>
  </p:sldLayoutIdLst>
  <p:txStyles>
    <p:titleStyle>
      <a:lvl1pPr algn="l" defTabSz="457200" rtl="0" eaLnBrk="1" latinLnBrk="0" hangingPunct="1">
        <a:spcBef>
          <a:spcPct val="0"/>
        </a:spcBef>
        <a:buNone/>
        <a:defRPr sz="3600" kern="1200">
          <a:solidFill>
            <a:srgbClr val="003F5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rgbClr val="003F5F"/>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rgbClr val="003F5F"/>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rgbClr val="003F5F"/>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rgbClr val="003F5F"/>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rgbClr val="003F5F"/>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ulturalatlas.sbs.com.au/" TargetMode="External"/><Relationship Id="rId7" Type="http://schemas.openxmlformats.org/officeDocument/2006/relationships/hyperlink" Target="https://www.homeaffairs.gov.au/?rev=oKBDYnHrprmf8yaawpibmA%3d%3dTAG0" TargetMode="External"/><Relationship Id="rId2" Type="http://schemas.openxmlformats.org/officeDocument/2006/relationships/hyperlink" Target="https://psplearninghub.com.au/wp-content/uploads/Tips-for-Working-with-Culturally-and-Linguistically-Diverse-CALD-Communities.pdf" TargetMode="External"/><Relationship Id="rId1" Type="http://schemas.openxmlformats.org/officeDocument/2006/relationships/slideLayout" Target="../slideLayouts/slideLayout5.xml"/><Relationship Id="rId6" Type="http://schemas.openxmlformats.org/officeDocument/2006/relationships/hyperlink" Target="https://www.vic.gov.au/guidelines-using-interpreting-services/working-interpreters" TargetMode="External"/><Relationship Id="rId5" Type="http://schemas.openxmlformats.org/officeDocument/2006/relationships/hyperlink" Target="https://immi.homeaffairs.gov.au/visas/domestic-family-violence-and-your-visa/how-we-can-help" TargetMode="External"/><Relationship Id="rId4" Type="http://schemas.openxmlformats.org/officeDocument/2006/relationships/hyperlink" Target="https://immi.homeaffairs.gov.au/visas/domestic-family-violence-and-your-visa/family-violence-provision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Nicole.McNeilage@lchs.com.au" TargetMode="External"/><Relationship Id="rId2" Type="http://schemas.openxmlformats.org/officeDocument/2006/relationships/image" Target="../media/image6.jpeg"/><Relationship Id="rId1" Type="http://schemas.openxmlformats.org/officeDocument/2006/relationships/slideLayout" Target="../slideLayouts/slideLayout6.xml"/><Relationship Id="rId4" Type="http://schemas.openxmlformats.org/officeDocument/2006/relationships/hyperlink" Target="mailto:sets@lchs.com.a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sets@lchs.com.au"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culturalatlas.sbs.com.au/"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9"/>
            <a:ext cx="10826688" cy="1826581"/>
          </a:xfrm>
        </p:spPr>
        <p:txBody>
          <a:bodyPr/>
          <a:lstStyle/>
          <a:p>
            <a:r>
              <a:rPr lang="en-AU" dirty="0">
                <a:latin typeface="Times New Roman" panose="02020603050405020304" pitchFamily="18" charset="0"/>
                <a:cs typeface="Times New Roman" panose="02020603050405020304" pitchFamily="18" charset="0"/>
              </a:rPr>
              <a:t>Settlement Engagement &amp; Transition Support Program (SETS)</a:t>
            </a:r>
          </a:p>
        </p:txBody>
      </p:sp>
      <p:sp>
        <p:nvSpPr>
          <p:cNvPr id="3" name="Text Placeholder 2"/>
          <p:cNvSpPr>
            <a:spLocks noGrp="1"/>
          </p:cNvSpPr>
          <p:nvPr>
            <p:ph type="body" idx="1"/>
          </p:nvPr>
        </p:nvSpPr>
        <p:spPr/>
        <p:txBody>
          <a:bodyPr/>
          <a:lstStyle/>
          <a:p>
            <a:r>
              <a:rPr lang="en-AU" dirty="0">
                <a:latin typeface="Times New Roman" panose="02020603050405020304" pitchFamily="18" charset="0"/>
                <a:cs typeface="Times New Roman" panose="02020603050405020304" pitchFamily="18" charset="0"/>
              </a:rPr>
              <a:t>Nikki McNeilage</a:t>
            </a:r>
          </a:p>
        </p:txBody>
      </p:sp>
    </p:spTree>
    <p:extLst>
      <p:ext uri="{BB962C8B-B14F-4D97-AF65-F5344CB8AC3E}">
        <p14:creationId xmlns:p14="http://schemas.microsoft.com/office/powerpoint/2010/main" val="3166187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659553" cy="794327"/>
          </a:xfrm>
        </p:spPr>
        <p:txBody>
          <a:bodyPr/>
          <a:lstStyle/>
          <a:p>
            <a:r>
              <a:rPr lang="en-US" dirty="0">
                <a:latin typeface="Times New Roman" panose="02020603050405020304" pitchFamily="18" charset="0"/>
                <a:cs typeface="Times New Roman" panose="02020603050405020304" pitchFamily="18" charset="0"/>
              </a:rPr>
              <a:t>Handy Links and resources to assist you in your roles:</a:t>
            </a:r>
            <a:endParaRPr lang="en-AU"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94327" y="1403927"/>
            <a:ext cx="9282546" cy="4801314"/>
          </a:xfrm>
          <a:prstGeom prst="rect">
            <a:avLst/>
          </a:prstGeom>
          <a:noFill/>
        </p:spPr>
        <p:txBody>
          <a:bodyPr wrap="square" rtlCol="0">
            <a:spAutoFit/>
          </a:bodyPr>
          <a:lstStyle/>
          <a:p>
            <a:r>
              <a:rPr lang="en-AU" sz="1600" b="1" dirty="0">
                <a:latin typeface="Times New Roman" panose="02020603050405020304" pitchFamily="18" charset="0"/>
                <a:cs typeface="Times New Roman" panose="02020603050405020304" pitchFamily="18" charset="0"/>
              </a:rPr>
              <a:t>Tips for working with culturally and linguistically diverse people:</a:t>
            </a:r>
          </a:p>
          <a:p>
            <a:r>
              <a:rPr lang="en-AU" sz="1600" u="sng" dirty="0">
                <a:latin typeface="Times New Roman" panose="02020603050405020304" pitchFamily="18" charset="0"/>
                <a:cs typeface="Times New Roman" panose="02020603050405020304" pitchFamily="18" charset="0"/>
                <a:hlinkClick r:id="rId2"/>
              </a:rPr>
              <a:t>Tips-for-Working-with-Culturally-and-Linguistically-Diverse-CALD-Communities.pdf (psplearninghub.com.au)</a:t>
            </a:r>
            <a:r>
              <a:rPr lang="en-AU" sz="1600" dirty="0">
                <a:latin typeface="Times New Roman" panose="02020603050405020304" pitchFamily="18" charset="0"/>
                <a:cs typeface="Times New Roman" panose="02020603050405020304" pitchFamily="18" charset="0"/>
              </a:rPr>
              <a:t> </a:t>
            </a:r>
          </a:p>
          <a:p>
            <a:r>
              <a:rPr lang="en-AU" sz="1600" dirty="0">
                <a:latin typeface="Times New Roman" panose="02020603050405020304" pitchFamily="18" charset="0"/>
                <a:cs typeface="Times New Roman" panose="02020603050405020304" pitchFamily="18" charset="0"/>
              </a:rPr>
              <a:t> </a:t>
            </a:r>
          </a:p>
          <a:p>
            <a:r>
              <a:rPr lang="en-AU" sz="1600" b="1" dirty="0">
                <a:latin typeface="Times New Roman" panose="02020603050405020304" pitchFamily="18" charset="0"/>
                <a:cs typeface="Times New Roman" panose="02020603050405020304" pitchFamily="18" charset="0"/>
              </a:rPr>
              <a:t>A place to find out about peoples culture, customs and beliefs</a:t>
            </a:r>
          </a:p>
          <a:p>
            <a:r>
              <a:rPr lang="en-AU" sz="1600" u="sng" dirty="0">
                <a:latin typeface="Times New Roman" panose="02020603050405020304" pitchFamily="18" charset="0"/>
                <a:cs typeface="Times New Roman" panose="02020603050405020304" pitchFamily="18" charset="0"/>
                <a:hlinkClick r:id="rId3"/>
              </a:rPr>
              <a:t>Home — Cultural Atlas (sbs.com.au)</a:t>
            </a:r>
            <a:endParaRPr lang="en-AU" sz="1600" dirty="0">
              <a:latin typeface="Times New Roman" panose="02020603050405020304" pitchFamily="18" charset="0"/>
              <a:cs typeface="Times New Roman" panose="02020603050405020304" pitchFamily="18" charset="0"/>
            </a:endParaRPr>
          </a:p>
          <a:p>
            <a:r>
              <a:rPr lang="en-AU" sz="1600" dirty="0">
                <a:latin typeface="Times New Roman" panose="02020603050405020304" pitchFamily="18" charset="0"/>
                <a:cs typeface="Times New Roman" panose="02020603050405020304" pitchFamily="18" charset="0"/>
              </a:rPr>
              <a:t> </a:t>
            </a:r>
          </a:p>
          <a:p>
            <a:r>
              <a:rPr lang="en-AU" sz="1600" b="1" dirty="0">
                <a:latin typeface="Times New Roman" panose="02020603050405020304" pitchFamily="18" charset="0"/>
                <a:cs typeface="Times New Roman" panose="02020603050405020304" pitchFamily="18" charset="0"/>
              </a:rPr>
              <a:t>Information for people experiencing family violence and have visa concerns:</a:t>
            </a:r>
          </a:p>
          <a:p>
            <a:r>
              <a:rPr lang="en-AU" sz="1600" u="sng" dirty="0">
                <a:latin typeface="Times New Roman" panose="02020603050405020304" pitchFamily="18" charset="0"/>
                <a:cs typeface="Times New Roman" panose="02020603050405020304" pitchFamily="18" charset="0"/>
                <a:hlinkClick r:id="rId4"/>
              </a:rPr>
              <a:t>Family Violence Provisions (homeaffairs.gov.au)</a:t>
            </a:r>
            <a:endParaRPr lang="en-AU" sz="1600" dirty="0">
              <a:latin typeface="Times New Roman" panose="02020603050405020304" pitchFamily="18" charset="0"/>
              <a:cs typeface="Times New Roman" panose="02020603050405020304" pitchFamily="18" charset="0"/>
            </a:endParaRPr>
          </a:p>
          <a:p>
            <a:r>
              <a:rPr lang="en-AU" sz="1600" dirty="0">
                <a:latin typeface="Times New Roman" panose="02020603050405020304" pitchFamily="18" charset="0"/>
                <a:cs typeface="Times New Roman" panose="02020603050405020304" pitchFamily="18" charset="0"/>
              </a:rPr>
              <a:t> </a:t>
            </a:r>
          </a:p>
          <a:p>
            <a:r>
              <a:rPr lang="en-AU" sz="1600" b="1" dirty="0">
                <a:latin typeface="Times New Roman" panose="02020603050405020304" pitchFamily="18" charset="0"/>
                <a:cs typeface="Times New Roman" panose="02020603050405020304" pitchFamily="18" charset="0"/>
              </a:rPr>
              <a:t>In language supports for people experiencing family violence and are on temporary visas: </a:t>
            </a:r>
          </a:p>
          <a:p>
            <a:r>
              <a:rPr lang="en-AU" sz="1600" u="sng" dirty="0">
                <a:latin typeface="Times New Roman" panose="02020603050405020304" pitchFamily="18" charset="0"/>
                <a:cs typeface="Times New Roman" panose="02020603050405020304" pitchFamily="18" charset="0"/>
                <a:hlinkClick r:id="rId5"/>
              </a:rPr>
              <a:t>How we can help you (homeaffairs.gov.au)</a:t>
            </a:r>
            <a:r>
              <a:rPr lang="en-AU" sz="1600" dirty="0">
                <a:latin typeface="Times New Roman" panose="02020603050405020304" pitchFamily="18" charset="0"/>
                <a:cs typeface="Times New Roman" panose="02020603050405020304" pitchFamily="18" charset="0"/>
              </a:rPr>
              <a:t> </a:t>
            </a:r>
          </a:p>
          <a:p>
            <a:r>
              <a:rPr lang="en-AU" sz="1600" dirty="0">
                <a:latin typeface="Times New Roman" panose="02020603050405020304" pitchFamily="18" charset="0"/>
                <a:cs typeface="Times New Roman" panose="02020603050405020304" pitchFamily="18" charset="0"/>
              </a:rPr>
              <a:t> </a:t>
            </a:r>
          </a:p>
          <a:p>
            <a:r>
              <a:rPr lang="en-AU" sz="1600" b="1" dirty="0">
                <a:latin typeface="Times New Roman" panose="02020603050405020304" pitchFamily="18" charset="0"/>
                <a:cs typeface="Times New Roman" panose="02020603050405020304" pitchFamily="18" charset="0"/>
              </a:rPr>
              <a:t>Tips for working with interpreters:</a:t>
            </a:r>
          </a:p>
          <a:p>
            <a:r>
              <a:rPr lang="en-AU" sz="1600" u="sng" dirty="0">
                <a:latin typeface="Times New Roman" panose="02020603050405020304" pitchFamily="18" charset="0"/>
                <a:cs typeface="Times New Roman" panose="02020603050405020304" pitchFamily="18" charset="0"/>
                <a:hlinkClick r:id="rId6"/>
              </a:rPr>
              <a:t>Working with interpreters | vic.gov.au (www.vic.gov.au)</a:t>
            </a:r>
            <a:endParaRPr lang="en-AU" sz="1600" dirty="0">
              <a:latin typeface="Times New Roman" panose="02020603050405020304" pitchFamily="18" charset="0"/>
              <a:cs typeface="Times New Roman" panose="02020603050405020304" pitchFamily="18" charset="0"/>
            </a:endParaRPr>
          </a:p>
          <a:p>
            <a:r>
              <a:rPr lang="en-AU" sz="1600" dirty="0">
                <a:latin typeface="Times New Roman" panose="02020603050405020304" pitchFamily="18" charset="0"/>
                <a:cs typeface="Times New Roman" panose="02020603050405020304" pitchFamily="18" charset="0"/>
              </a:rPr>
              <a:t> </a:t>
            </a:r>
          </a:p>
          <a:p>
            <a:r>
              <a:rPr lang="en-AU" sz="1600" b="1" dirty="0">
                <a:latin typeface="Times New Roman" panose="02020603050405020304" pitchFamily="18" charset="0"/>
                <a:cs typeface="Times New Roman" panose="02020603050405020304" pitchFamily="18" charset="0"/>
              </a:rPr>
              <a:t>Department of home affairs website: Info on visas, citizenship and migration</a:t>
            </a:r>
          </a:p>
          <a:p>
            <a:r>
              <a:rPr lang="en-AU" sz="1600" u="sng" dirty="0">
                <a:latin typeface="Times New Roman" panose="02020603050405020304" pitchFamily="18" charset="0"/>
                <a:cs typeface="Times New Roman" panose="02020603050405020304" pitchFamily="18" charset="0"/>
                <a:hlinkClick r:id="rId7"/>
              </a:rPr>
              <a:t>Department of Home Affairs</a:t>
            </a:r>
            <a:r>
              <a:rPr lang="en-AU" sz="1600" dirty="0">
                <a:latin typeface="Times New Roman" panose="02020603050405020304" pitchFamily="18" charset="0"/>
                <a:cs typeface="Times New Roman" panose="02020603050405020304" pitchFamily="18" charset="0"/>
              </a:rPr>
              <a:t> </a:t>
            </a:r>
          </a:p>
          <a:p>
            <a:endParaRPr lang="en-AU" dirty="0"/>
          </a:p>
        </p:txBody>
      </p:sp>
    </p:spTree>
    <p:extLst>
      <p:ext uri="{BB962C8B-B14F-4D97-AF65-F5344CB8AC3E}">
        <p14:creationId xmlns:p14="http://schemas.microsoft.com/office/powerpoint/2010/main" val="195893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0 funniest thank you memes to show your appreciation to friends -  Tuko.co.k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4721" y="1135370"/>
            <a:ext cx="5042262" cy="387245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5709" y="914399"/>
            <a:ext cx="5322166" cy="4093428"/>
          </a:xfrm>
          <a:prstGeom prst="rect">
            <a:avLst/>
          </a:prstGeom>
        </p:spPr>
        <p:txBody>
          <a:bodyPr wrap="square">
            <a:spAutoFit/>
          </a:bodyPr>
          <a:lstStyle/>
          <a:p>
            <a:pPr algn="ctr"/>
            <a:r>
              <a:rPr lang="en-US" sz="4400" b="1" dirty="0">
                <a:latin typeface="Times New Roman" panose="02020603050405020304" pitchFamily="18" charset="0"/>
                <a:cs typeface="Times New Roman" panose="02020603050405020304" pitchFamily="18" charset="0"/>
              </a:rPr>
              <a:t>Questions?</a:t>
            </a:r>
          </a:p>
          <a:p>
            <a:pPr algn="ctr"/>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Thank you for your time today, if you have any additional questions please contact the SETS team at:</a:t>
            </a:r>
          </a:p>
          <a:p>
            <a:pPr algn="ctr"/>
            <a:br>
              <a:rPr lang="en-US" sz="2400"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 </a:t>
            </a:r>
            <a:r>
              <a:rPr lang="en-US" sz="2000" dirty="0">
                <a:latin typeface="Times New Roman" panose="02020603050405020304" pitchFamily="18" charset="0"/>
                <a:cs typeface="Times New Roman" panose="02020603050405020304" pitchFamily="18" charset="0"/>
                <a:hlinkClick r:id="rId3"/>
              </a:rPr>
              <a:t>Nicole.McNeilage@lchs.com.au</a:t>
            </a: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p>
          <a:p>
            <a:pPr algn="ctr"/>
            <a:r>
              <a:rPr lang="en-US" dirty="0">
                <a:latin typeface="Times New Roman" panose="02020603050405020304" pitchFamily="18" charset="0"/>
                <a:cs typeface="Times New Roman" panose="02020603050405020304" pitchFamily="18" charset="0"/>
              </a:rPr>
              <a:t>M: 0498330999</a:t>
            </a: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Or </a:t>
            </a:r>
            <a:r>
              <a:rPr lang="en-US" dirty="0">
                <a:latin typeface="Times New Roman" panose="02020603050405020304" pitchFamily="18" charset="0"/>
                <a:cs typeface="Times New Roman" panose="02020603050405020304" pitchFamily="18" charset="0"/>
                <a:hlinkClick r:id="rId4"/>
              </a:rPr>
              <a:t>sets@lchs.com.au</a:t>
            </a:r>
            <a:r>
              <a:rPr lang="en-US"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6082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360" y="644434"/>
            <a:ext cx="10659553" cy="940526"/>
          </a:xfrm>
        </p:spPr>
        <p:txBody>
          <a:bodyPr>
            <a:normAutofit fontScale="90000"/>
          </a:bodyPr>
          <a:lstStyle/>
          <a:p>
            <a:pPr algn="ctr"/>
            <a:r>
              <a:rPr lang="en-AU" dirty="0">
                <a:latin typeface="Times New Roman" panose="02020603050405020304" pitchFamily="18" charset="0"/>
                <a:cs typeface="Times New Roman" panose="02020603050405020304" pitchFamily="18" charset="0"/>
              </a:rPr>
              <a:t>What is the Settlement Engagement and Transition Support (SETS) program?</a:t>
            </a:r>
            <a:br>
              <a:rPr lang="en-AU" dirty="0"/>
            </a:br>
            <a:endParaRPr lang="en-AU" dirty="0"/>
          </a:p>
        </p:txBody>
      </p:sp>
      <p:sp>
        <p:nvSpPr>
          <p:cNvPr id="3" name="Content Placeholder 2"/>
          <p:cNvSpPr>
            <a:spLocks noGrp="1"/>
          </p:cNvSpPr>
          <p:nvPr>
            <p:ph idx="1"/>
          </p:nvPr>
        </p:nvSpPr>
        <p:spPr>
          <a:xfrm>
            <a:off x="677335" y="1724298"/>
            <a:ext cx="8509696" cy="4045516"/>
          </a:xfrm>
        </p:spPr>
        <p:txBody>
          <a:bodyPr>
            <a:normAutofit lnSpcReduction="10000"/>
          </a:bodyPr>
          <a:lstStyle/>
          <a:p>
            <a:pPr marL="0" indent="0">
              <a:buNone/>
            </a:pPr>
            <a:endParaRPr lang="en-US" sz="2000" dirty="0"/>
          </a:p>
          <a:p>
            <a:pPr marL="0" indent="0">
              <a:buNone/>
            </a:pPr>
            <a:r>
              <a:rPr lang="en-US" sz="2000" dirty="0">
                <a:latin typeface="Times New Roman" panose="02020603050405020304" pitchFamily="18" charset="0"/>
                <a:cs typeface="Times New Roman" panose="02020603050405020304" pitchFamily="18" charset="0"/>
              </a:rPr>
              <a:t>The Settlement Engagement and Transition Support (SETS) program is a </a:t>
            </a:r>
            <a:r>
              <a:rPr lang="en-US" sz="2000" b="1" dirty="0">
                <a:latin typeface="Times New Roman" panose="02020603050405020304" pitchFamily="18" charset="0"/>
                <a:cs typeface="Times New Roman" panose="02020603050405020304" pitchFamily="18" charset="0"/>
              </a:rPr>
              <a:t>FREE </a:t>
            </a:r>
            <a:r>
              <a:rPr lang="en-US" sz="2000" dirty="0">
                <a:latin typeface="Times New Roman" panose="02020603050405020304" pitchFamily="18" charset="0"/>
                <a:cs typeface="Times New Roman" panose="02020603050405020304" pitchFamily="18" charset="0"/>
              </a:rPr>
              <a:t>government initiative aimed at assisting newly arrived migrants, refugees, and humanitarian entrants in their settlement process within Australia</a:t>
            </a:r>
          </a:p>
          <a:p>
            <a:pPr marL="0" indent="0">
              <a:buNone/>
            </a:pPr>
            <a:endParaRPr lang="en-US" sz="20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Facilitate the successful integration of migrants into Australian society.</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Provide essential support services to help newcomers navigate various aspects of settlement.</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Promote social inclusion and community participation among migrants.</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Gippsland wide</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LCHS &amp; GMS ( post 1</a:t>
            </a:r>
            <a:r>
              <a:rPr lang="en-US" sz="1800" baseline="30000" dirty="0">
                <a:latin typeface="Times New Roman" panose="02020603050405020304" pitchFamily="18" charset="0"/>
                <a:cs typeface="Times New Roman" panose="02020603050405020304" pitchFamily="18" charset="0"/>
              </a:rPr>
              <a:t>st</a:t>
            </a:r>
            <a:r>
              <a:rPr lang="en-US" sz="1800" dirty="0">
                <a:latin typeface="Times New Roman" panose="02020603050405020304" pitchFamily="18" charset="0"/>
                <a:cs typeface="Times New Roman" panose="02020603050405020304" pitchFamily="18" charset="0"/>
              </a:rPr>
              <a:t> July)</a:t>
            </a:r>
          </a:p>
          <a:p>
            <a:pPr marL="0" indent="0">
              <a:buNone/>
            </a:pPr>
            <a:endParaRPr lang="en-AU" dirty="0"/>
          </a:p>
        </p:txBody>
      </p:sp>
    </p:spTree>
    <p:extLst>
      <p:ext uri="{BB962C8B-B14F-4D97-AF65-F5344CB8AC3E}">
        <p14:creationId xmlns:p14="http://schemas.microsoft.com/office/powerpoint/2010/main" val="120880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10100068" cy="1280160"/>
          </a:xfrm>
        </p:spPr>
        <p:txBody>
          <a:bodyPr>
            <a:normAutofit/>
          </a:bodyPr>
          <a:lstStyle/>
          <a:p>
            <a:r>
              <a:rPr lang="en-AU" sz="3200" dirty="0">
                <a:latin typeface="Times New Roman" panose="02020603050405020304" pitchFamily="18" charset="0"/>
                <a:cs typeface="Times New Roman" panose="02020603050405020304" pitchFamily="18" charset="0"/>
              </a:rPr>
              <a:t>Who are your local SETS team?</a:t>
            </a:r>
          </a:p>
        </p:txBody>
      </p:sp>
      <p:pic>
        <p:nvPicPr>
          <p:cNvPr id="8" name="Picture 7"/>
          <p:cNvPicPr>
            <a:picLocks noChangeAspect="1"/>
          </p:cNvPicPr>
          <p:nvPr/>
        </p:nvPicPr>
        <p:blipFill>
          <a:blip r:embed="rId2"/>
          <a:stretch>
            <a:fillRect/>
          </a:stretch>
        </p:blipFill>
        <p:spPr>
          <a:xfrm>
            <a:off x="7484474" y="1031150"/>
            <a:ext cx="3771900" cy="3524250"/>
          </a:xfrm>
          <a:prstGeom prst="rect">
            <a:avLst/>
          </a:prstGeom>
        </p:spPr>
      </p:pic>
      <p:sp>
        <p:nvSpPr>
          <p:cNvPr id="3" name="TextBox 2"/>
          <p:cNvSpPr txBox="1"/>
          <p:nvPr/>
        </p:nvSpPr>
        <p:spPr>
          <a:xfrm>
            <a:off x="871538" y="2157413"/>
            <a:ext cx="6029325" cy="3170099"/>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LCHS has 3 SETS workers</a:t>
            </a:r>
          </a:p>
          <a:p>
            <a:pPr algn="ctr"/>
            <a:endParaRPr lang="en-US" sz="2000" dirty="0">
              <a:latin typeface="Times New Roman" panose="02020603050405020304" pitchFamily="18" charset="0"/>
              <a:cs typeface="Times New Roman" panose="02020603050405020304" pitchFamily="18" charset="0"/>
            </a:endParaRPr>
          </a:p>
          <a:p>
            <a:pPr marL="342900" indent="-342900" algn="ctr">
              <a:buAutoNum type="arabicPeriod"/>
            </a:pPr>
            <a:r>
              <a:rPr lang="en-US" sz="2000" dirty="0">
                <a:latin typeface="Times New Roman" panose="02020603050405020304" pitchFamily="18" charset="0"/>
                <a:cs typeface="Times New Roman" panose="02020603050405020304" pitchFamily="18" charset="0"/>
              </a:rPr>
              <a:t>Sandy Mullen: Case worker – Baw </a:t>
            </a:r>
            <a:r>
              <a:rPr lang="en-US" sz="2000" dirty="0" err="1">
                <a:latin typeface="Times New Roman" panose="02020603050405020304" pitchFamily="18" charset="0"/>
                <a:cs typeface="Times New Roman" panose="02020603050405020304" pitchFamily="18" charset="0"/>
              </a:rPr>
              <a:t>Baw</a:t>
            </a:r>
            <a:r>
              <a:rPr lang="en-US" sz="2000" dirty="0">
                <a:latin typeface="Times New Roman" panose="02020603050405020304" pitchFamily="18" charset="0"/>
                <a:cs typeface="Times New Roman" panose="02020603050405020304" pitchFamily="18" charset="0"/>
              </a:rPr>
              <a:t>, Latrobe, Bass coast and south Gippsland (.8 FTE)</a:t>
            </a:r>
          </a:p>
          <a:p>
            <a:pPr algn="ctr"/>
            <a:endParaRPr lang="en-US" sz="2000"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2.   Nikki McNeilage: Case worker – Latrobe, Wellington, East Gippsland (1 FTE)</a:t>
            </a:r>
          </a:p>
          <a:p>
            <a:pPr algn="ctr"/>
            <a:endParaRPr lang="en-US" sz="2000"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3. Elise Tulloch:  SETS project officer, Gippsland Wide (.4)</a:t>
            </a:r>
            <a:endParaRPr lang="en-A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39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latin typeface="Times New Roman" panose="02020603050405020304" pitchFamily="18" charset="0"/>
                <a:cs typeface="Times New Roman" panose="02020603050405020304" pitchFamily="18" charset="0"/>
              </a:rPr>
              <a:t>What can SETS workers do to assist your clients?</a:t>
            </a:r>
          </a:p>
        </p:txBody>
      </p:sp>
      <p:sp>
        <p:nvSpPr>
          <p:cNvPr id="5" name="Content Placeholder 4"/>
          <p:cNvSpPr>
            <a:spLocks noGrp="1"/>
          </p:cNvSpPr>
          <p:nvPr>
            <p:ph sz="quarter" idx="4"/>
          </p:nvPr>
        </p:nvSpPr>
        <p:spPr>
          <a:xfrm>
            <a:off x="292895" y="1328738"/>
            <a:ext cx="9536906" cy="4707731"/>
          </a:xfrm>
        </p:spPr>
        <p:txBody>
          <a:bodyPr>
            <a:normAutofit fontScale="77500" lnSpcReduction="20000"/>
          </a:bodyPr>
          <a:lstStyle/>
          <a:p>
            <a:pPr marL="0" indent="0">
              <a:buNone/>
            </a:pPr>
            <a:r>
              <a:rPr lang="en-US" sz="2600" dirty="0">
                <a:latin typeface="Times New Roman" panose="02020603050405020304" pitchFamily="18" charset="0"/>
                <a:cs typeface="Times New Roman" panose="02020603050405020304" pitchFamily="18" charset="0"/>
              </a:rPr>
              <a:t>The SETS role is to support recently arrived migrants and refugees in their transition to living and thriving in Gippsland. We can do this by:</a:t>
            </a: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Provide low to medium case management</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Advocacy &amp; Capacity building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Using a client centered and strengths based approach</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Shared case management with external stakeholders</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Referral to education &amp; training ( including AMEP/ English) TAFE and university</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Guide clients to getting overseas qualifications recognized</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Assistance in obtaining employment, referrals to employment specialists and the Skills and Jobs Centre,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Exploring volunteer opportunities</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Share local knowledge and information about housing, health and wellbeing, transport,  sporting clubs and connection to community leaders</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Providing information sessions about current and emerging trends ( Vic emergency </a:t>
            </a:r>
            <a:r>
              <a:rPr lang="en-US" dirty="0" err="1">
                <a:latin typeface="Times New Roman" panose="02020603050405020304" pitchFamily="18" charset="0"/>
                <a:cs typeface="Times New Roman" panose="02020603050405020304" pitchFamily="18" charset="0"/>
              </a:rPr>
              <a:t>ap</a:t>
            </a:r>
            <a:r>
              <a:rPr lang="en-US" dirty="0">
                <a:latin typeface="Times New Roman" panose="02020603050405020304" pitchFamily="18" charset="0"/>
                <a:cs typeface="Times New Roman" panose="02020603050405020304" pitchFamily="18" charset="0"/>
              </a:rPr>
              <a:t>, CPR, Life saving victoria, Tax)</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Referrals to multicultural friendship groups and activities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Assistance with filling out paperwork and navigating the health care, legal and social service system</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Linking to other services such as immigration, family violence, mental health when out of the scope of our role</a:t>
            </a:r>
          </a:p>
          <a:p>
            <a:pPr>
              <a:buFont typeface="Arial" panose="020B0604020202020204" pitchFamily="34" charset="0"/>
              <a:buChar char="•"/>
            </a:pPr>
            <a:endParaRPr lang="en-US" dirty="0"/>
          </a:p>
          <a:p>
            <a:pPr>
              <a:buFont typeface="Arial" panose="020B0604020202020204" pitchFamily="34" charset="0"/>
              <a:buChar char="•"/>
            </a:pPr>
            <a:endParaRPr lang="en-AU" dirty="0"/>
          </a:p>
        </p:txBody>
      </p:sp>
    </p:spTree>
    <p:extLst>
      <p:ext uri="{BB962C8B-B14F-4D97-AF65-F5344CB8AC3E}">
        <p14:creationId xmlns:p14="http://schemas.microsoft.com/office/powerpoint/2010/main" val="2108845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What SETS Workers can NOT do:</a:t>
            </a:r>
            <a:endParaRPr lang="en-AU"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77334" y="1414463"/>
            <a:ext cx="8503612" cy="3970318"/>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Offer Immigration Advice</a:t>
            </a:r>
          </a:p>
          <a:p>
            <a:endParaRPr lang="en-US" dirty="0">
              <a:latin typeface="Times New Roman" panose="02020603050405020304" pitchFamily="18" charset="0"/>
              <a:cs typeface="Times New Roman" panose="02020603050405020304" pitchFamily="18" charset="0"/>
            </a:endParaRPr>
          </a:p>
          <a:p>
            <a:r>
              <a:rPr lang="en-AU" b="1" dirty="0">
                <a:latin typeface="Times New Roman" panose="02020603050405020304" pitchFamily="18" charset="0"/>
                <a:cs typeface="Times New Roman" panose="02020603050405020304" pitchFamily="18" charset="0"/>
              </a:rPr>
              <a:t>It is an offence</a:t>
            </a:r>
            <a:r>
              <a:rPr lang="en-AU" dirty="0">
                <a:latin typeface="Times New Roman" panose="02020603050405020304" pitchFamily="18" charset="0"/>
                <a:cs typeface="Times New Roman" panose="02020603050405020304" pitchFamily="18" charset="0"/>
              </a:rPr>
              <a:t> for a person to give immigration assistance in Australia unless that person is a registered migration agent, legal practitioner or exempt person. The penalty for providing unlawful immigration assistance can be up to 10 years imprisonment.</a:t>
            </a:r>
          </a:p>
          <a:p>
            <a:r>
              <a:rPr lang="en-AU" dirty="0">
                <a:latin typeface="Times New Roman" panose="02020603050405020304" pitchFamily="18" charset="0"/>
                <a:cs typeface="Times New Roman" panose="02020603050405020304" pitchFamily="18" charset="0"/>
              </a:rPr>
              <a:t>If you have a client requiring immigration advice or assistance you can:</a:t>
            </a:r>
          </a:p>
          <a:p>
            <a:endParaRPr lang="en-AU"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AU" dirty="0">
                <a:latin typeface="Times New Roman" panose="02020603050405020304" pitchFamily="18" charset="0"/>
                <a:cs typeface="Times New Roman" panose="02020603050405020304" pitchFamily="18" charset="0"/>
              </a:rPr>
              <a:t>Refer them to the immigration website</a:t>
            </a:r>
          </a:p>
          <a:p>
            <a:pPr marL="285750" lvl="0" indent="-285750">
              <a:buFont typeface="Arial" panose="020B0604020202020204" pitchFamily="34" charset="0"/>
              <a:buChar char="•"/>
            </a:pPr>
            <a:r>
              <a:rPr lang="en-AU" dirty="0">
                <a:latin typeface="Times New Roman" panose="02020603050405020304" pitchFamily="18" charset="0"/>
                <a:cs typeface="Times New Roman" panose="02020603050405020304" pitchFamily="18" charset="0"/>
              </a:rPr>
              <a:t>Refer to a migration agent or immigration lawyer </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Additionally: </a:t>
            </a:r>
          </a:p>
          <a:p>
            <a:r>
              <a:rPr lang="en-US" dirty="0">
                <a:latin typeface="Times New Roman" panose="02020603050405020304" pitchFamily="18" charset="0"/>
                <a:cs typeface="Times New Roman" panose="02020603050405020304" pitchFamily="18" charset="0"/>
              </a:rPr>
              <a:t>We are </a:t>
            </a:r>
            <a:r>
              <a:rPr lang="en-US" b="1" dirty="0">
                <a:latin typeface="Times New Roman" panose="02020603050405020304" pitchFamily="18" charset="0"/>
                <a:cs typeface="Times New Roman" panose="02020603050405020304" pitchFamily="18" charset="0"/>
              </a:rPr>
              <a:t>NOT</a:t>
            </a:r>
            <a:r>
              <a:rPr lang="en-US" dirty="0">
                <a:latin typeface="Times New Roman" panose="02020603050405020304" pitchFamily="18" charset="0"/>
                <a:cs typeface="Times New Roman" panose="02020603050405020304" pitchFamily="18" charset="0"/>
              </a:rPr>
              <a:t> family violence specialists </a:t>
            </a:r>
            <a:r>
              <a:rPr lang="en-US" b="1" dirty="0">
                <a:latin typeface="Times New Roman" panose="02020603050405020304" pitchFamily="18" charset="0"/>
                <a:cs typeface="Times New Roman" panose="02020603050405020304" pitchFamily="18" charset="0"/>
              </a:rPr>
              <a:t>OR </a:t>
            </a:r>
            <a:r>
              <a:rPr lang="en-US" dirty="0">
                <a:latin typeface="Times New Roman" panose="02020603050405020304" pitchFamily="18" charset="0"/>
                <a:cs typeface="Times New Roman" panose="02020603050405020304" pitchFamily="18" charset="0"/>
              </a:rPr>
              <a:t>housing workers, however we can support clients while being linked to a specialist family violence service to support capacity build in the areas of education, employment, community support etc.</a:t>
            </a:r>
            <a:endParaRPr lang="en-A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2791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5009091" cy="762000"/>
          </a:xfrm>
        </p:spPr>
        <p:txBody>
          <a:bodyPr/>
          <a:lstStyle/>
          <a:p>
            <a:r>
              <a:rPr lang="en-AU" dirty="0"/>
              <a:t>Who </a:t>
            </a:r>
            <a:r>
              <a:rPr lang="en-AU" dirty="0">
                <a:latin typeface="Times New Roman" panose="02020603050405020304" pitchFamily="18" charset="0"/>
                <a:cs typeface="Times New Roman" panose="02020603050405020304" pitchFamily="18" charset="0"/>
              </a:rPr>
              <a:t>is Eligible &amp; Cost:</a:t>
            </a:r>
          </a:p>
        </p:txBody>
      </p:sp>
      <p:pic>
        <p:nvPicPr>
          <p:cNvPr id="7" name="Picture 2"/>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674526" y="461713"/>
            <a:ext cx="3839995" cy="48330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602488" y="1721207"/>
            <a:ext cx="5404622" cy="3436838"/>
          </a:xfrm>
          <a:prstGeom prst="rect">
            <a:avLst/>
          </a:prstGeom>
        </p:spPr>
        <p:txBody>
          <a:bodyPr wrap="square">
            <a:spAutoFit/>
          </a:bodyPr>
          <a:lstStyle/>
          <a:p>
            <a:pPr lvl="0" algn="ctr">
              <a:spcBef>
                <a:spcPts val="1000"/>
              </a:spcBef>
              <a:buClr>
                <a:srgbClr val="003F5F"/>
              </a:buClr>
              <a:buSzPct val="80000"/>
              <a:defRPr/>
            </a:pPr>
            <a:r>
              <a:rPr lang="en-AU" sz="2800" dirty="0">
                <a:solidFill>
                  <a:prstClr val="black">
                    <a:lumMod val="75000"/>
                    <a:lumOff val="25000"/>
                  </a:prstClr>
                </a:solidFill>
                <a:latin typeface="Times New Roman" panose="02020603050405020304" pitchFamily="18" charset="0"/>
                <a:cs typeface="Times New Roman" panose="02020603050405020304" pitchFamily="18" charset="0"/>
              </a:rPr>
              <a:t>We can help anyone who:</a:t>
            </a:r>
          </a:p>
          <a:p>
            <a:pPr marL="342900" lvl="0" indent="-342900" algn="ctr">
              <a:spcBef>
                <a:spcPts val="1000"/>
              </a:spcBef>
              <a:buClr>
                <a:srgbClr val="003F5F"/>
              </a:buClr>
              <a:buSzPct val="80000"/>
              <a:buFont typeface="Wingdings" panose="05000000000000000000" pitchFamily="2" charset="2"/>
              <a:buChar char="ü"/>
              <a:defRPr/>
            </a:pPr>
            <a:r>
              <a:rPr lang="en-AU" sz="2400" dirty="0">
                <a:solidFill>
                  <a:schemeClr val="tx1">
                    <a:lumMod val="95000"/>
                    <a:lumOff val="5000"/>
                  </a:schemeClr>
                </a:solidFill>
                <a:latin typeface="Times New Roman" panose="02020603050405020304" pitchFamily="18" charset="0"/>
                <a:cs typeface="Times New Roman" panose="02020603050405020304" pitchFamily="18" charset="0"/>
              </a:rPr>
              <a:t>Arrived in Australia less than 5 years ago  *</a:t>
            </a:r>
          </a:p>
          <a:p>
            <a:pPr marL="342900" lvl="0" indent="-342900" algn="ctr">
              <a:spcBef>
                <a:spcPts val="1000"/>
              </a:spcBef>
              <a:buClr>
                <a:srgbClr val="003F5F"/>
              </a:buClr>
              <a:buSzPct val="80000"/>
              <a:buFont typeface="Wingdings" panose="05000000000000000000" pitchFamily="2" charset="2"/>
              <a:buChar char="ü"/>
              <a:defRPr/>
            </a:pPr>
            <a:r>
              <a:rPr lang="en-AU" sz="2400" dirty="0">
                <a:solidFill>
                  <a:prstClr val="black">
                    <a:lumMod val="75000"/>
                    <a:lumOff val="25000"/>
                  </a:prstClr>
                </a:solidFill>
                <a:latin typeface="Times New Roman" panose="02020603050405020304" pitchFamily="18" charset="0"/>
                <a:cs typeface="Times New Roman" panose="02020603050405020304" pitchFamily="18" charset="0"/>
              </a:rPr>
              <a:t>Lives in the Gippsland region</a:t>
            </a:r>
          </a:p>
          <a:p>
            <a:pPr marL="342900" lvl="0" indent="-342900" algn="ctr">
              <a:spcBef>
                <a:spcPts val="1000"/>
              </a:spcBef>
              <a:buClr>
                <a:srgbClr val="003F5F"/>
              </a:buClr>
              <a:buSzPct val="80000"/>
              <a:buFont typeface="Wingdings" panose="05000000000000000000" pitchFamily="2" charset="2"/>
              <a:buChar char="ü"/>
              <a:defRPr/>
            </a:pPr>
            <a:r>
              <a:rPr lang="en-AU" sz="2400" dirty="0">
                <a:solidFill>
                  <a:prstClr val="black">
                    <a:lumMod val="75000"/>
                    <a:lumOff val="25000"/>
                  </a:prstClr>
                </a:solidFill>
                <a:latin typeface="Times New Roman" panose="02020603050405020304" pitchFamily="18" charset="0"/>
                <a:cs typeface="Times New Roman" panose="02020603050405020304" pitchFamily="18" charset="0"/>
              </a:rPr>
              <a:t>Has an eligible visa to settle in Australia</a:t>
            </a:r>
          </a:p>
          <a:p>
            <a:pPr lvl="0" algn="ctr">
              <a:spcBef>
                <a:spcPts val="1000"/>
              </a:spcBef>
              <a:buClr>
                <a:srgbClr val="003F5F"/>
              </a:buClr>
              <a:buSzPct val="80000"/>
              <a:defRPr/>
            </a:pPr>
            <a:r>
              <a:rPr lang="en-US" altLang="en-US" sz="2800" dirty="0">
                <a:solidFill>
                  <a:prstClr val="black">
                    <a:lumMod val="75000"/>
                    <a:lumOff val="25000"/>
                  </a:prstClr>
                </a:solidFill>
                <a:latin typeface="Times New Roman" panose="02020603050405020304" pitchFamily="18" charset="0"/>
                <a:cs typeface="Times New Roman" panose="02020603050405020304" pitchFamily="18" charset="0"/>
              </a:rPr>
              <a:t>There is </a:t>
            </a:r>
            <a:r>
              <a:rPr lang="en-US" altLang="en-US" sz="3200" b="1" dirty="0">
                <a:solidFill>
                  <a:prstClr val="black">
                    <a:lumMod val="75000"/>
                    <a:lumOff val="25000"/>
                  </a:prstClr>
                </a:solidFill>
                <a:latin typeface="Times New Roman" panose="02020603050405020304" pitchFamily="18" charset="0"/>
                <a:cs typeface="Times New Roman" panose="02020603050405020304" pitchFamily="18" charset="0"/>
              </a:rPr>
              <a:t>NO</a:t>
            </a:r>
            <a:r>
              <a:rPr lang="en-US" altLang="en-US" sz="3600" b="1" dirty="0">
                <a:solidFill>
                  <a:prstClr val="black">
                    <a:lumMod val="75000"/>
                    <a:lumOff val="25000"/>
                  </a:prstClr>
                </a:solidFill>
                <a:latin typeface="Times New Roman" panose="02020603050405020304" pitchFamily="18" charset="0"/>
                <a:cs typeface="Times New Roman" panose="02020603050405020304" pitchFamily="18" charset="0"/>
              </a:rPr>
              <a:t> </a:t>
            </a:r>
            <a:r>
              <a:rPr lang="en-US" altLang="en-US" sz="2800" dirty="0">
                <a:solidFill>
                  <a:prstClr val="black">
                    <a:lumMod val="75000"/>
                    <a:lumOff val="25000"/>
                  </a:prstClr>
                </a:solidFill>
                <a:latin typeface="Times New Roman" panose="02020603050405020304" pitchFamily="18" charset="0"/>
                <a:cs typeface="Times New Roman" panose="02020603050405020304" pitchFamily="18" charset="0"/>
              </a:rPr>
              <a:t>cost to this service</a:t>
            </a:r>
            <a:endParaRPr lang="en-AU" altLang="en-US" sz="2000" dirty="0">
              <a:solidFill>
                <a:prstClr val="black">
                  <a:lumMod val="75000"/>
                  <a:lumOff val="2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80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Times New Roman" panose="02020603050405020304" pitchFamily="18" charset="0"/>
                <a:cs typeface="Times New Roman" panose="02020603050405020304" pitchFamily="18" charset="0"/>
              </a:rPr>
              <a:t>How do you refer to our program?</a:t>
            </a:r>
          </a:p>
        </p:txBody>
      </p:sp>
      <p:sp>
        <p:nvSpPr>
          <p:cNvPr id="10" name="TextBox 9"/>
          <p:cNvSpPr txBox="1"/>
          <p:nvPr/>
        </p:nvSpPr>
        <p:spPr>
          <a:xfrm>
            <a:off x="775062" y="1450637"/>
            <a:ext cx="5479302" cy="4062651"/>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You can self refer or be referred by a external service</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you have clients that you feel would benefit from this program:</a:t>
            </a:r>
          </a:p>
          <a:p>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Discuss the program with your client &amp; gain consent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Please send a completed referral form to </a:t>
            </a:r>
            <a:r>
              <a:rPr lang="en-US" dirty="0">
                <a:latin typeface="Times New Roman" panose="02020603050405020304" pitchFamily="18" charset="0"/>
                <a:cs typeface="Times New Roman" panose="02020603050405020304" pitchFamily="18" charset="0"/>
                <a:hlinkClick r:id="rId2"/>
              </a:rPr>
              <a:t>sets@lchs.com.au</a:t>
            </a:r>
            <a:r>
              <a:rPr lang="en-US" sz="2400"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 copy of our referral form will be shared via email at the conclusion of todays event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Clients will be contacted within 3 business days of the referral being received.  Currently a 2-3 week waiting list</a:t>
            </a:r>
            <a:endParaRPr lang="en-AU"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6687119" y="1643063"/>
            <a:ext cx="5082523" cy="3507581"/>
          </a:xfrm>
          <a:prstGeom prst="rect">
            <a:avLst/>
          </a:prstGeom>
        </p:spPr>
      </p:pic>
    </p:spTree>
    <p:extLst>
      <p:ext uri="{BB962C8B-B14F-4D97-AF65-F5344CB8AC3E}">
        <p14:creationId xmlns:p14="http://schemas.microsoft.com/office/powerpoint/2010/main" val="49706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Handy Hints when working with interpreters:</a:t>
            </a:r>
            <a:endParaRPr lang="en-AU" dirty="0">
              <a:latin typeface="Times New Roman" panose="02020603050405020304" pitchFamily="18" charset="0"/>
              <a:cs typeface="Times New Roman" panose="02020603050405020304" pitchFamily="18" charset="0"/>
            </a:endParaRPr>
          </a:p>
        </p:txBody>
      </p:sp>
      <p:sp>
        <p:nvSpPr>
          <p:cNvPr id="6" name="Rectangle 5"/>
          <p:cNvSpPr/>
          <p:nvPr/>
        </p:nvSpPr>
        <p:spPr>
          <a:xfrm>
            <a:off x="677334" y="-79652"/>
            <a:ext cx="11087946" cy="1477328"/>
          </a:xfrm>
          <a:prstGeom prst="rect">
            <a:avLst/>
          </a:prstGeom>
        </p:spPr>
        <p:txBody>
          <a:bodyPr wrap="square">
            <a:spAutoFit/>
          </a:bodyPr>
          <a:lstStyle/>
          <a:p>
            <a:endParaRPr lang="en-US" dirty="0"/>
          </a:p>
          <a:p>
            <a:endParaRPr lang="en-US" dirty="0"/>
          </a:p>
          <a:p>
            <a:endParaRPr lang="en-US" dirty="0"/>
          </a:p>
          <a:p>
            <a:endParaRPr lang="en-US" dirty="0"/>
          </a:p>
          <a:p>
            <a:endParaRPr lang="en-US" dirty="0"/>
          </a:p>
        </p:txBody>
      </p:sp>
      <p:sp>
        <p:nvSpPr>
          <p:cNvPr id="8" name="TextBox 7"/>
          <p:cNvSpPr txBox="1"/>
          <p:nvPr/>
        </p:nvSpPr>
        <p:spPr>
          <a:xfrm>
            <a:off x="360218" y="1397676"/>
            <a:ext cx="10976669" cy="4585871"/>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Book a qualified interpreter: </a:t>
            </a:r>
          </a:p>
          <a:p>
            <a:r>
              <a:rPr lang="en-US" sz="1600" dirty="0">
                <a:latin typeface="Times New Roman" panose="02020603050405020304" pitchFamily="18" charset="0"/>
                <a:cs typeface="Times New Roman" panose="02020603050405020304" pitchFamily="18" charset="0"/>
              </a:rPr>
              <a:t>Ensure the interpreter is accredited and experienced in the relevant language and context.</a:t>
            </a:r>
          </a:p>
          <a:p>
            <a:pPr marL="342900" indent="-342900">
              <a:buFont typeface="+mj-lt"/>
              <a:buAutoNum type="arabicPeriod"/>
            </a:pP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Brief the interpreter:</a:t>
            </a:r>
          </a:p>
          <a:p>
            <a:r>
              <a:rPr lang="en-US" sz="1600" dirty="0">
                <a:latin typeface="Times New Roman" panose="02020603050405020304" pitchFamily="18" charset="0"/>
                <a:cs typeface="Times New Roman" panose="02020603050405020304" pitchFamily="18" charset="0"/>
              </a:rPr>
              <a:t>Before the session, brief the interpreter on the context, purpose, and any specific terminology or concepts.</a:t>
            </a:r>
          </a:p>
          <a:p>
            <a:pPr marL="342900" indent="-342900">
              <a:buFont typeface="+mj-lt"/>
              <a:buAutoNum type="arabicPeriod"/>
            </a:pP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Use a professional interpreter: </a:t>
            </a:r>
          </a:p>
          <a:p>
            <a:r>
              <a:rPr lang="en-US" sz="1600" dirty="0">
                <a:latin typeface="Times New Roman" panose="02020603050405020304" pitchFamily="18" charset="0"/>
                <a:cs typeface="Times New Roman" panose="02020603050405020304" pitchFamily="18" charset="0"/>
              </a:rPr>
              <a:t>Avoid using family members or friends as interpreters, as this can lead to conflicts of interest and confidentiality issues.</a:t>
            </a:r>
          </a:p>
          <a:p>
            <a:pPr marL="342900" indent="-342900">
              <a:buFont typeface="+mj-lt"/>
              <a:buAutoNum type="arabicPeriod"/>
            </a:pP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Work with the interpreter:  </a:t>
            </a:r>
          </a:p>
          <a:p>
            <a:r>
              <a:rPr lang="en-US" sz="1600" dirty="0">
                <a:latin typeface="Times New Roman" panose="02020603050405020304" pitchFamily="18" charset="0"/>
                <a:cs typeface="Times New Roman" panose="02020603050405020304" pitchFamily="18" charset="0"/>
              </a:rPr>
              <a:t>Before you start the appointment, confirm that the client and interpreter can understand each other. Speak clearly and at a moderate pace, allowing the interpreter to keep up with the conversation</a:t>
            </a:r>
          </a:p>
          <a:p>
            <a:endParaRPr lang="en-US" sz="1600" b="1"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Check for understanding: </a:t>
            </a:r>
          </a:p>
          <a:p>
            <a:r>
              <a:rPr lang="en-US" sz="1600" dirty="0">
                <a:latin typeface="Times New Roman" panose="02020603050405020304" pitchFamily="18" charset="0"/>
                <a:cs typeface="Times New Roman" panose="02020603050405020304" pitchFamily="18" charset="0"/>
              </a:rPr>
              <a:t>Regularly check with the client to ensure they understand the interpretation, and also encourage the client to ask questions with the aid of the interpreter</a:t>
            </a:r>
          </a:p>
          <a:p>
            <a:endParaRPr lang="en-AU" dirty="0"/>
          </a:p>
          <a:p>
            <a:endParaRPr lang="en-AU" dirty="0"/>
          </a:p>
        </p:txBody>
      </p:sp>
    </p:spTree>
    <p:extLst>
      <p:ext uri="{BB962C8B-B14F-4D97-AF65-F5344CB8AC3E}">
        <p14:creationId xmlns:p14="http://schemas.microsoft.com/office/powerpoint/2010/main" val="1276619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516" y="655782"/>
            <a:ext cx="10659553" cy="1320800"/>
          </a:xfrm>
        </p:spPr>
        <p:txBody>
          <a:bodyPr/>
          <a:lstStyle/>
          <a:p>
            <a:r>
              <a:rPr lang="en-US" dirty="0">
                <a:latin typeface="Times New Roman" panose="02020603050405020304" pitchFamily="18" charset="0"/>
                <a:cs typeface="Times New Roman" panose="02020603050405020304" pitchFamily="18" charset="0"/>
              </a:rPr>
              <a:t>Tips when working with people for diverse backgrounds</a:t>
            </a:r>
            <a:r>
              <a:rPr lang="en-US" dirty="0"/>
              <a:t>:</a:t>
            </a:r>
            <a:endParaRPr lang="en-AU" dirty="0"/>
          </a:p>
        </p:txBody>
      </p:sp>
      <p:sp>
        <p:nvSpPr>
          <p:cNvPr id="7" name="TextBox 6"/>
          <p:cNvSpPr txBox="1"/>
          <p:nvPr/>
        </p:nvSpPr>
        <p:spPr>
          <a:xfrm>
            <a:off x="110836" y="1551709"/>
            <a:ext cx="11887200" cy="5109091"/>
          </a:xfrm>
          <a:prstGeom prst="rect">
            <a:avLst/>
          </a:prstGeom>
          <a:noFill/>
        </p:spPr>
        <p:txBody>
          <a:bodyPr wrap="square" rtlCol="0">
            <a:spAutoFit/>
          </a:bodyPr>
          <a:lstStyle/>
          <a:p>
            <a:pPr lvl="0"/>
            <a:endParaRPr lang="en-AU" sz="1600" dirty="0"/>
          </a:p>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If you are NOT aware, ASK</a:t>
            </a:r>
          </a:p>
          <a:p>
            <a:endParaRPr lang="en-US"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1600" dirty="0">
                <a:latin typeface="Times New Roman" panose="02020603050405020304" pitchFamily="18" charset="0"/>
                <a:cs typeface="Times New Roman" panose="02020603050405020304" pitchFamily="18" charset="0"/>
              </a:rPr>
              <a:t>Avoid making assumptions based on stereotypes.</a:t>
            </a:r>
          </a:p>
          <a:p>
            <a:endParaRPr lang="en-US"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1600" dirty="0">
                <a:latin typeface="Times New Roman" panose="02020603050405020304" pitchFamily="18" charset="0"/>
                <a:cs typeface="Times New Roman" panose="02020603050405020304" pitchFamily="18" charset="0"/>
              </a:rPr>
              <a:t>Ensure language support services such as interpreters, translated materials, and bilingual staff are available to facilitate effective communication.</a:t>
            </a:r>
          </a:p>
          <a:p>
            <a:endParaRPr lang="en-AU"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1600" dirty="0">
                <a:latin typeface="Times New Roman" panose="02020603050405020304" pitchFamily="18" charset="0"/>
                <a:cs typeface="Times New Roman" panose="02020603050405020304" pitchFamily="18" charset="0"/>
              </a:rPr>
              <a:t>Use clear and simple language, avoid jargon, and be mindful of non-verbal cues. </a:t>
            </a:r>
          </a:p>
          <a:p>
            <a:r>
              <a:rPr lang="en-AU" sz="16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AU" sz="1600" dirty="0">
                <a:latin typeface="Times New Roman" panose="02020603050405020304" pitchFamily="18" charset="0"/>
                <a:cs typeface="Times New Roman" panose="02020603050405020304" pitchFamily="18" charset="0"/>
              </a:rPr>
              <a:t>Cultural Awareness and Competency: Educate yourself about the cultures, beliefs, values, and customs of the communities you are serving. This can help you understand their perspectives and build trust, A great website that you can use is </a:t>
            </a:r>
            <a:r>
              <a:rPr lang="en-AU" sz="1600" u="sng" dirty="0">
                <a:latin typeface="Times New Roman" panose="02020603050405020304" pitchFamily="18" charset="0"/>
                <a:cs typeface="Times New Roman" panose="02020603050405020304" pitchFamily="18" charset="0"/>
                <a:hlinkClick r:id="rId3"/>
              </a:rPr>
              <a:t>Home — Cultural Atlas (sbs.com.au)</a:t>
            </a:r>
            <a:r>
              <a:rPr lang="en-AU" sz="1600" u="sng" dirty="0">
                <a:latin typeface="Times New Roman" panose="02020603050405020304" pitchFamily="18" charset="0"/>
                <a:cs typeface="Times New Roman" panose="02020603050405020304" pitchFamily="18" charset="0"/>
              </a:rPr>
              <a:t> </a:t>
            </a:r>
            <a:r>
              <a:rPr lang="en-AU" sz="1600" dirty="0">
                <a:latin typeface="Times New Roman" panose="02020603050405020304" pitchFamily="18" charset="0"/>
                <a:cs typeface="Times New Roman" panose="02020603050405020304" pitchFamily="18" charset="0"/>
              </a:rPr>
              <a:t>this website can teach you about cultures, beliefs, customs and give you other important information</a:t>
            </a:r>
          </a:p>
          <a:p>
            <a:pPr marL="285750" indent="-285750">
              <a:buFont typeface="Arial" panose="020B0604020202020204" pitchFamily="34" charset="0"/>
              <a:buChar char="•"/>
            </a:pPr>
            <a:endParaRPr lang="en-AU"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1600" dirty="0">
                <a:latin typeface="Times New Roman" panose="02020603050405020304" pitchFamily="18" charset="0"/>
                <a:cs typeface="Times New Roman" panose="02020603050405020304" pitchFamily="18" charset="0"/>
              </a:rPr>
              <a:t>Time: People may not realise that lateness might suggest a lack of commitment or have serious consequences. </a:t>
            </a:r>
          </a:p>
          <a:p>
            <a:r>
              <a:rPr lang="en-AU" sz="1600" dirty="0">
                <a:latin typeface="Times New Roman" panose="02020603050405020304" pitchFamily="18" charset="0"/>
                <a:cs typeface="Times New Roman" panose="02020603050405020304" pitchFamily="18" charset="0"/>
              </a:rPr>
              <a:t>You can respectfully address this by making clear the importance of punctuality and working with them to manage this</a:t>
            </a:r>
          </a:p>
          <a:p>
            <a:pPr marL="285750" indent="-285750">
              <a:buFont typeface="Arial" panose="020B0604020202020204" pitchFamily="34" charset="0"/>
              <a:buChar char="•"/>
            </a:pPr>
            <a:endParaRPr lang="en-AU" sz="1600" dirty="0"/>
          </a:p>
          <a:p>
            <a:pPr marL="285750" lvl="0" indent="-285750">
              <a:buFont typeface="Arial" panose="020B0604020202020204" pitchFamily="34" charset="0"/>
              <a:buChar char="•"/>
            </a:pPr>
            <a:endParaRPr lang="en-AU" dirty="0"/>
          </a:p>
          <a:p>
            <a:pPr lvl="0"/>
            <a:endParaRPr lang="en-AU" dirty="0"/>
          </a:p>
          <a:p>
            <a:pPr lvl="0"/>
            <a:endParaRPr lang="en-AU" dirty="0"/>
          </a:p>
        </p:txBody>
      </p:sp>
    </p:spTree>
    <p:extLst>
      <p:ext uri="{BB962C8B-B14F-4D97-AF65-F5344CB8AC3E}">
        <p14:creationId xmlns:p14="http://schemas.microsoft.com/office/powerpoint/2010/main" val="3327416226"/>
      </p:ext>
    </p:extLst>
  </p:cSld>
  <p:clrMapOvr>
    <a:masterClrMapping/>
  </p:clrMapOvr>
</p:sld>
</file>

<file path=ppt/theme/theme1.xml><?xml version="1.0" encoding="utf-8"?>
<a:theme xmlns:a="http://schemas.openxmlformats.org/drawingml/2006/main" name="Facet">
  <a:themeElements>
    <a:clrScheme name="Custom 3">
      <a:dk1>
        <a:sysClr val="windowText" lastClr="000000"/>
      </a:dk1>
      <a:lt1>
        <a:sysClr val="window" lastClr="FFFFFF"/>
      </a:lt1>
      <a:dk2>
        <a:srgbClr val="2C3C43"/>
      </a:dk2>
      <a:lt2>
        <a:srgbClr val="EBEBEB"/>
      </a:lt2>
      <a:accent1>
        <a:srgbClr val="003F5F"/>
      </a:accent1>
      <a:accent2>
        <a:srgbClr val="003F5F"/>
      </a:accent2>
      <a:accent3>
        <a:srgbClr val="E6B91E"/>
      </a:accent3>
      <a:accent4>
        <a:srgbClr val="E76618"/>
      </a:accent4>
      <a:accent5>
        <a:srgbClr val="C42F1A"/>
      </a:accent5>
      <a:accent6>
        <a:srgbClr val="918655"/>
      </a:accent6>
      <a:hlink>
        <a:srgbClr val="003F5F"/>
      </a:hlink>
      <a:folHlink>
        <a:srgbClr val="003F5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2354</TotalTime>
  <Words>1550</Words>
  <Application>Microsoft Office PowerPoint</Application>
  <PresentationFormat>Widescreen</PresentationFormat>
  <Paragraphs>135</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Wingdings</vt:lpstr>
      <vt:lpstr>Wingdings 3</vt:lpstr>
      <vt:lpstr>Facet</vt:lpstr>
      <vt:lpstr>Settlement Engagement &amp; Transition Support Program (SETS)</vt:lpstr>
      <vt:lpstr>What is the Settlement Engagement and Transition Support (SETS) program? </vt:lpstr>
      <vt:lpstr>Who are your local SETS team?</vt:lpstr>
      <vt:lpstr>What can SETS workers do to assist your clients?</vt:lpstr>
      <vt:lpstr>What SETS Workers can NOT do:</vt:lpstr>
      <vt:lpstr>Who is Eligible &amp; Cost:</vt:lpstr>
      <vt:lpstr>How do you refer to our program?</vt:lpstr>
      <vt:lpstr>Handy Hints when working with interpreters:</vt:lpstr>
      <vt:lpstr>Tips when working with people for diverse backgrounds:</vt:lpstr>
      <vt:lpstr>Handy Links and resources to assist you in your roles: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Aged Care Services</dc:title>
  <dc:creator>Melissa Farley</dc:creator>
  <cp:lastModifiedBy>Kim Adams</cp:lastModifiedBy>
  <cp:revision>64</cp:revision>
  <dcterms:created xsi:type="dcterms:W3CDTF">2016-03-06T22:27:34Z</dcterms:created>
  <dcterms:modified xsi:type="dcterms:W3CDTF">2024-09-23T03:20:32Z</dcterms:modified>
</cp:coreProperties>
</file>