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  <p:sldMasterId id="2147483737" r:id="rId5"/>
  </p:sldMasterIdLst>
  <p:notesMasterIdLst>
    <p:notesMasterId r:id="rId12"/>
  </p:notesMasterIdLst>
  <p:handoutMasterIdLst>
    <p:handoutMasterId r:id="rId13"/>
  </p:handoutMasterIdLst>
  <p:sldIdLst>
    <p:sldId id="263" r:id="rId6"/>
    <p:sldId id="355" r:id="rId7"/>
    <p:sldId id="354" r:id="rId8"/>
    <p:sldId id="362" r:id="rId9"/>
    <p:sldId id="378" r:id="rId10"/>
    <p:sldId id="3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A021B-0C71-418A-8DEE-53E27308E539}" v="86" dt="2024-06-14T06:23:56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0" y="36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984D4-D353-4C29-9187-8675DB4F576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C3CFCD-9260-4E4E-B1DF-AC60A8B62903}">
      <dgm:prSet custT="1"/>
      <dgm:spPr/>
      <dgm:t>
        <a:bodyPr/>
        <a:lstStyle/>
        <a:p>
          <a:r>
            <a:rPr lang="en-US" sz="1400" dirty="0"/>
            <a:t>Conduct participatory engagement sessions with multicultural community (TAFE,GEST, neighbourhood houses, friendship groups, multicultural groups, high schools)</a:t>
          </a:r>
        </a:p>
      </dgm:t>
    </dgm:pt>
    <dgm:pt modelId="{C1B0AF9E-78BB-4B0F-BDB3-409D29C3E321}" type="parTrans" cxnId="{06AE5637-8C02-43A3-985C-231B5F9A6F00}">
      <dgm:prSet/>
      <dgm:spPr/>
      <dgm:t>
        <a:bodyPr/>
        <a:lstStyle/>
        <a:p>
          <a:endParaRPr lang="en-US"/>
        </a:p>
      </dgm:t>
    </dgm:pt>
    <dgm:pt modelId="{E5EACBF9-40F1-47B9-A363-73421AB1D4AF}" type="sibTrans" cxnId="{06AE5637-8C02-43A3-985C-231B5F9A6F0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F7DA0BC-6353-43A7-B7E0-7924E1D8E3D2}">
      <dgm:prSet custT="1"/>
      <dgm:spPr/>
      <dgm:t>
        <a:bodyPr/>
        <a:lstStyle/>
        <a:p>
          <a:r>
            <a:rPr lang="en-US" sz="1400" b="0" i="0" dirty="0"/>
            <a:t>Educate services to identify and refer victim survivors to support using the MARAM framework.</a:t>
          </a:r>
          <a:endParaRPr lang="en-US" sz="1400" i="0" dirty="0"/>
        </a:p>
      </dgm:t>
    </dgm:pt>
    <dgm:pt modelId="{9C51F3DC-CCAD-4418-A876-9DEF5133AF49}" type="parTrans" cxnId="{62F61ADE-32FF-460C-A24E-372AF976CAD8}">
      <dgm:prSet/>
      <dgm:spPr/>
      <dgm:t>
        <a:bodyPr/>
        <a:lstStyle/>
        <a:p>
          <a:endParaRPr lang="en-US"/>
        </a:p>
      </dgm:t>
    </dgm:pt>
    <dgm:pt modelId="{358E295A-1E45-4DCC-B990-4E52060F37CE}" type="sibTrans" cxnId="{62F61ADE-32FF-460C-A24E-372AF976CAD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8B89F42-6943-46A4-8D2B-2A0146819A26}">
      <dgm:prSet custT="1"/>
      <dgm:spPr/>
      <dgm:t>
        <a:bodyPr/>
        <a:lstStyle/>
        <a:p>
          <a:r>
            <a:rPr lang="en-US" sz="1400" baseline="0" dirty="0"/>
            <a:t>Promote, and socialise the best practice model to guide capacity building within partner and other agencies in the region, improving cultural responses and family violence support pathways. </a:t>
          </a:r>
          <a:endParaRPr lang="en-US" sz="1400" dirty="0"/>
        </a:p>
      </dgm:t>
    </dgm:pt>
    <dgm:pt modelId="{ADA400EA-3813-4C33-B368-8A9773F60104}" type="parTrans" cxnId="{2E86CDBE-FE4F-4D7B-BD39-906D29CF4214}">
      <dgm:prSet/>
      <dgm:spPr/>
      <dgm:t>
        <a:bodyPr/>
        <a:lstStyle/>
        <a:p>
          <a:endParaRPr lang="en-US"/>
        </a:p>
      </dgm:t>
    </dgm:pt>
    <dgm:pt modelId="{D9A90E2B-1E0C-40A9-A728-B3FCC59C131E}" type="sibTrans" cxnId="{2E86CDBE-FE4F-4D7B-BD39-906D29CF421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75A0880-DC7C-451F-A651-0035BCC493D4}">
      <dgm:prSet/>
      <dgm:spPr/>
      <dgm:t>
        <a:bodyPr/>
        <a:lstStyle/>
        <a:p>
          <a:r>
            <a:rPr lang="en-US" b="0" dirty="0"/>
            <a:t>Develop a co-designed best practice model that identifies culturally appropriate support and engagement approaches and support needs.</a:t>
          </a:r>
          <a:endParaRPr lang="en-AU" b="0" dirty="0"/>
        </a:p>
        <a:p>
          <a:endParaRPr lang="en-US" b="0" dirty="0"/>
        </a:p>
      </dgm:t>
    </dgm:pt>
    <dgm:pt modelId="{A9AECB09-BD1A-4087-9733-65D625B6D89C}" type="parTrans" cxnId="{4B003A43-E561-4817-B809-CFFC6B112BBB}">
      <dgm:prSet/>
      <dgm:spPr/>
      <dgm:t>
        <a:bodyPr/>
        <a:lstStyle/>
        <a:p>
          <a:endParaRPr lang="en-US"/>
        </a:p>
      </dgm:t>
    </dgm:pt>
    <dgm:pt modelId="{AC702875-3BC4-4E4F-AFD0-39A6B280F6D9}" type="sibTrans" cxnId="{4B003A43-E561-4817-B809-CFFC6B112BB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7B2AEE8-7179-4288-883A-0D0DDEB895A3}" type="pres">
      <dgm:prSet presAssocID="{EA1984D4-D353-4C29-9187-8675DB4F576A}" presName="Name0" presStyleCnt="0">
        <dgm:presLayoutVars>
          <dgm:animLvl val="lvl"/>
          <dgm:resizeHandles val="exact"/>
        </dgm:presLayoutVars>
      </dgm:prSet>
      <dgm:spPr/>
    </dgm:pt>
    <dgm:pt modelId="{79A1FD58-ACD4-4E66-843C-474DC0C73B49}" type="pres">
      <dgm:prSet presAssocID="{3BC3CFCD-9260-4E4E-B1DF-AC60A8B62903}" presName="compositeNode" presStyleCnt="0">
        <dgm:presLayoutVars>
          <dgm:bulletEnabled val="1"/>
        </dgm:presLayoutVars>
      </dgm:prSet>
      <dgm:spPr/>
    </dgm:pt>
    <dgm:pt modelId="{B454DC5C-0FD3-4820-9C2F-777EFA5CD178}" type="pres">
      <dgm:prSet presAssocID="{3BC3CFCD-9260-4E4E-B1DF-AC60A8B62903}" presName="bgRect" presStyleLbl="bgAccFollowNode1" presStyleIdx="0" presStyleCnt="4" custLinFactNeighborX="-1" custLinFactNeighborY="-757"/>
      <dgm:spPr/>
    </dgm:pt>
    <dgm:pt modelId="{B8F36D52-8E18-46D3-B1A9-4BA47182FE38}" type="pres">
      <dgm:prSet presAssocID="{E5EACBF9-40F1-47B9-A363-73421AB1D4AF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7F153EF-A124-48AD-AF28-C03ECD04DB84}" type="pres">
      <dgm:prSet presAssocID="{3BC3CFCD-9260-4E4E-B1DF-AC60A8B62903}" presName="bottomLine" presStyleLbl="alignNode1" presStyleIdx="1" presStyleCnt="8">
        <dgm:presLayoutVars/>
      </dgm:prSet>
      <dgm:spPr/>
    </dgm:pt>
    <dgm:pt modelId="{E87ACD99-FC06-46F1-A60F-86D52B9CF4DA}" type="pres">
      <dgm:prSet presAssocID="{3BC3CFCD-9260-4E4E-B1DF-AC60A8B62903}" presName="nodeText" presStyleLbl="bgAccFollowNode1" presStyleIdx="0" presStyleCnt="4">
        <dgm:presLayoutVars>
          <dgm:bulletEnabled val="1"/>
        </dgm:presLayoutVars>
      </dgm:prSet>
      <dgm:spPr/>
    </dgm:pt>
    <dgm:pt modelId="{D4D1B6F0-02BC-4A87-A71F-0455E4F53B99}" type="pres">
      <dgm:prSet presAssocID="{E5EACBF9-40F1-47B9-A363-73421AB1D4AF}" presName="sibTrans" presStyleCnt="0"/>
      <dgm:spPr/>
    </dgm:pt>
    <dgm:pt modelId="{D980A795-87B7-48FB-A011-6C4E4F6803E9}" type="pres">
      <dgm:prSet presAssocID="{EF7DA0BC-6353-43A7-B7E0-7924E1D8E3D2}" presName="compositeNode" presStyleCnt="0">
        <dgm:presLayoutVars>
          <dgm:bulletEnabled val="1"/>
        </dgm:presLayoutVars>
      </dgm:prSet>
      <dgm:spPr/>
    </dgm:pt>
    <dgm:pt modelId="{A5CDD8A6-6628-4962-9C6A-E9B73E218DD6}" type="pres">
      <dgm:prSet presAssocID="{EF7DA0BC-6353-43A7-B7E0-7924E1D8E3D2}" presName="bgRect" presStyleLbl="bgAccFollowNode1" presStyleIdx="1" presStyleCnt="4"/>
      <dgm:spPr/>
    </dgm:pt>
    <dgm:pt modelId="{6AD8A75F-21DE-4CA9-9BB6-533EA5FD17D4}" type="pres">
      <dgm:prSet presAssocID="{358E295A-1E45-4DCC-B990-4E52060F37C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1D2968A-6321-400D-A54D-2BA3E5EB6A30}" type="pres">
      <dgm:prSet presAssocID="{EF7DA0BC-6353-43A7-B7E0-7924E1D8E3D2}" presName="bottomLine" presStyleLbl="alignNode1" presStyleIdx="3" presStyleCnt="8">
        <dgm:presLayoutVars/>
      </dgm:prSet>
      <dgm:spPr/>
    </dgm:pt>
    <dgm:pt modelId="{D60AE524-5D88-44E1-8B6D-EAE74A63BE6F}" type="pres">
      <dgm:prSet presAssocID="{EF7DA0BC-6353-43A7-B7E0-7924E1D8E3D2}" presName="nodeText" presStyleLbl="bgAccFollowNode1" presStyleIdx="1" presStyleCnt="4">
        <dgm:presLayoutVars>
          <dgm:bulletEnabled val="1"/>
        </dgm:presLayoutVars>
      </dgm:prSet>
      <dgm:spPr/>
    </dgm:pt>
    <dgm:pt modelId="{3B306AEA-92AC-4E43-A7D6-944BA53DDF94}" type="pres">
      <dgm:prSet presAssocID="{358E295A-1E45-4DCC-B990-4E52060F37CE}" presName="sibTrans" presStyleCnt="0"/>
      <dgm:spPr/>
    </dgm:pt>
    <dgm:pt modelId="{B4C6F78F-FCD6-4F9B-81E5-3C4D4BE2C28C}" type="pres">
      <dgm:prSet presAssocID="{48B89F42-6943-46A4-8D2B-2A0146819A26}" presName="compositeNode" presStyleCnt="0">
        <dgm:presLayoutVars>
          <dgm:bulletEnabled val="1"/>
        </dgm:presLayoutVars>
      </dgm:prSet>
      <dgm:spPr/>
    </dgm:pt>
    <dgm:pt modelId="{51219722-85CC-446C-8C2A-55D0390DBDEE}" type="pres">
      <dgm:prSet presAssocID="{48B89F42-6943-46A4-8D2B-2A0146819A26}" presName="bgRect" presStyleLbl="bgAccFollowNode1" presStyleIdx="2" presStyleCnt="4"/>
      <dgm:spPr/>
    </dgm:pt>
    <dgm:pt modelId="{52CF2813-AF6B-4B23-BB3B-D806E82FB7A1}" type="pres">
      <dgm:prSet presAssocID="{D9A90E2B-1E0C-40A9-A728-B3FCC59C131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7643721-FD41-487D-9F25-687451F8A8E4}" type="pres">
      <dgm:prSet presAssocID="{48B89F42-6943-46A4-8D2B-2A0146819A26}" presName="bottomLine" presStyleLbl="alignNode1" presStyleIdx="5" presStyleCnt="8">
        <dgm:presLayoutVars/>
      </dgm:prSet>
      <dgm:spPr/>
    </dgm:pt>
    <dgm:pt modelId="{726C6D37-DA88-4AB0-9DE2-6A2EE85AE75D}" type="pres">
      <dgm:prSet presAssocID="{48B89F42-6943-46A4-8D2B-2A0146819A26}" presName="nodeText" presStyleLbl="bgAccFollowNode1" presStyleIdx="2" presStyleCnt="4">
        <dgm:presLayoutVars>
          <dgm:bulletEnabled val="1"/>
        </dgm:presLayoutVars>
      </dgm:prSet>
      <dgm:spPr/>
    </dgm:pt>
    <dgm:pt modelId="{F960C061-3C72-4E53-BF28-53E3F6BC501E}" type="pres">
      <dgm:prSet presAssocID="{D9A90E2B-1E0C-40A9-A728-B3FCC59C131E}" presName="sibTrans" presStyleCnt="0"/>
      <dgm:spPr/>
    </dgm:pt>
    <dgm:pt modelId="{7CE9068C-3FBF-4B29-8169-56D6EF5FD820}" type="pres">
      <dgm:prSet presAssocID="{A75A0880-DC7C-451F-A651-0035BCC493D4}" presName="compositeNode" presStyleCnt="0">
        <dgm:presLayoutVars>
          <dgm:bulletEnabled val="1"/>
        </dgm:presLayoutVars>
      </dgm:prSet>
      <dgm:spPr/>
    </dgm:pt>
    <dgm:pt modelId="{014BE527-D426-4C27-88C2-5A884EDC72B7}" type="pres">
      <dgm:prSet presAssocID="{A75A0880-DC7C-451F-A651-0035BCC493D4}" presName="bgRect" presStyleLbl="bgAccFollowNode1" presStyleIdx="3" presStyleCnt="4"/>
      <dgm:spPr/>
    </dgm:pt>
    <dgm:pt modelId="{3CC68DA7-C687-41B7-97E1-BD1C21B82C25}" type="pres">
      <dgm:prSet presAssocID="{AC702875-3BC4-4E4F-AFD0-39A6B280F6D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2F1D3F8-E8B9-443C-8FFF-5A47DB378749}" type="pres">
      <dgm:prSet presAssocID="{A75A0880-DC7C-451F-A651-0035BCC493D4}" presName="bottomLine" presStyleLbl="alignNode1" presStyleIdx="7" presStyleCnt="8">
        <dgm:presLayoutVars/>
      </dgm:prSet>
      <dgm:spPr/>
    </dgm:pt>
    <dgm:pt modelId="{56115D6F-1259-4622-8011-9BF4FA477F92}" type="pres">
      <dgm:prSet presAssocID="{A75A0880-DC7C-451F-A651-0035BCC493D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498020E-C1DB-4E20-9F7D-76B6A1368710}" type="presOf" srcId="{E5EACBF9-40F1-47B9-A363-73421AB1D4AF}" destId="{B8F36D52-8E18-46D3-B1A9-4BA47182FE38}" srcOrd="0" destOrd="0" presId="urn:microsoft.com/office/officeart/2016/7/layout/BasicLinearProcessNumbered"/>
    <dgm:cxn modelId="{E3CF601D-33F3-4467-B413-B5B0EFBBC118}" type="presOf" srcId="{48B89F42-6943-46A4-8D2B-2A0146819A26}" destId="{51219722-85CC-446C-8C2A-55D0390DBDEE}" srcOrd="0" destOrd="0" presId="urn:microsoft.com/office/officeart/2016/7/layout/BasicLinearProcessNumbered"/>
    <dgm:cxn modelId="{19DA4321-09FA-4E2A-963A-AC04FA54DD13}" type="presOf" srcId="{358E295A-1E45-4DCC-B990-4E52060F37CE}" destId="{6AD8A75F-21DE-4CA9-9BB6-533EA5FD17D4}" srcOrd="0" destOrd="0" presId="urn:microsoft.com/office/officeart/2016/7/layout/BasicLinearProcessNumbered"/>
    <dgm:cxn modelId="{DFE29D32-1726-4A4D-A280-04FD71E3BD34}" type="presOf" srcId="{D9A90E2B-1E0C-40A9-A728-B3FCC59C131E}" destId="{52CF2813-AF6B-4B23-BB3B-D806E82FB7A1}" srcOrd="0" destOrd="0" presId="urn:microsoft.com/office/officeart/2016/7/layout/BasicLinearProcessNumbered"/>
    <dgm:cxn modelId="{06AE5637-8C02-43A3-985C-231B5F9A6F00}" srcId="{EA1984D4-D353-4C29-9187-8675DB4F576A}" destId="{3BC3CFCD-9260-4E4E-B1DF-AC60A8B62903}" srcOrd="0" destOrd="0" parTransId="{C1B0AF9E-78BB-4B0F-BDB3-409D29C3E321}" sibTransId="{E5EACBF9-40F1-47B9-A363-73421AB1D4AF}"/>
    <dgm:cxn modelId="{D7EACF60-EE27-43A3-89BA-4EF845BA5AF6}" type="presOf" srcId="{EF7DA0BC-6353-43A7-B7E0-7924E1D8E3D2}" destId="{D60AE524-5D88-44E1-8B6D-EAE74A63BE6F}" srcOrd="1" destOrd="0" presId="urn:microsoft.com/office/officeart/2016/7/layout/BasicLinearProcessNumbered"/>
    <dgm:cxn modelId="{34FA3562-FCEE-4D4A-8EEE-46144908F026}" type="presOf" srcId="{EA1984D4-D353-4C29-9187-8675DB4F576A}" destId="{37B2AEE8-7179-4288-883A-0D0DDEB895A3}" srcOrd="0" destOrd="0" presId="urn:microsoft.com/office/officeart/2016/7/layout/BasicLinearProcessNumbered"/>
    <dgm:cxn modelId="{4B003A43-E561-4817-B809-CFFC6B112BBB}" srcId="{EA1984D4-D353-4C29-9187-8675DB4F576A}" destId="{A75A0880-DC7C-451F-A651-0035BCC493D4}" srcOrd="3" destOrd="0" parTransId="{A9AECB09-BD1A-4087-9733-65D625B6D89C}" sibTransId="{AC702875-3BC4-4E4F-AFD0-39A6B280F6D9}"/>
    <dgm:cxn modelId="{C687AA6F-4012-47F4-8A01-B924CDF2F67C}" type="presOf" srcId="{A75A0880-DC7C-451F-A651-0035BCC493D4}" destId="{014BE527-D426-4C27-88C2-5A884EDC72B7}" srcOrd="0" destOrd="0" presId="urn:microsoft.com/office/officeart/2016/7/layout/BasicLinearProcessNumbered"/>
    <dgm:cxn modelId="{0D9E76A6-9B42-4F5C-90F3-912743D9AF9C}" type="presOf" srcId="{48B89F42-6943-46A4-8D2B-2A0146819A26}" destId="{726C6D37-DA88-4AB0-9DE2-6A2EE85AE75D}" srcOrd="1" destOrd="0" presId="urn:microsoft.com/office/officeart/2016/7/layout/BasicLinearProcessNumbered"/>
    <dgm:cxn modelId="{11A197B4-D2B4-4015-BBC1-5EDEE98599CC}" type="presOf" srcId="{3BC3CFCD-9260-4E4E-B1DF-AC60A8B62903}" destId="{E87ACD99-FC06-46F1-A60F-86D52B9CF4DA}" srcOrd="1" destOrd="0" presId="urn:microsoft.com/office/officeart/2016/7/layout/BasicLinearProcessNumbered"/>
    <dgm:cxn modelId="{A37BBAB9-B5A4-4373-9BFC-933E9CF35E20}" type="presOf" srcId="{A75A0880-DC7C-451F-A651-0035BCC493D4}" destId="{56115D6F-1259-4622-8011-9BF4FA477F92}" srcOrd="1" destOrd="0" presId="urn:microsoft.com/office/officeart/2016/7/layout/BasicLinearProcessNumbered"/>
    <dgm:cxn modelId="{2E86CDBE-FE4F-4D7B-BD39-906D29CF4214}" srcId="{EA1984D4-D353-4C29-9187-8675DB4F576A}" destId="{48B89F42-6943-46A4-8D2B-2A0146819A26}" srcOrd="2" destOrd="0" parTransId="{ADA400EA-3813-4C33-B368-8A9773F60104}" sibTransId="{D9A90E2B-1E0C-40A9-A728-B3FCC59C131E}"/>
    <dgm:cxn modelId="{7D8195CC-AACB-444C-905E-07F072565695}" type="presOf" srcId="{3BC3CFCD-9260-4E4E-B1DF-AC60A8B62903}" destId="{B454DC5C-0FD3-4820-9C2F-777EFA5CD178}" srcOrd="0" destOrd="0" presId="urn:microsoft.com/office/officeart/2016/7/layout/BasicLinearProcessNumbered"/>
    <dgm:cxn modelId="{62F61ADE-32FF-460C-A24E-372AF976CAD8}" srcId="{EA1984D4-D353-4C29-9187-8675DB4F576A}" destId="{EF7DA0BC-6353-43A7-B7E0-7924E1D8E3D2}" srcOrd="1" destOrd="0" parTransId="{9C51F3DC-CCAD-4418-A876-9DEF5133AF49}" sibTransId="{358E295A-1E45-4DCC-B990-4E52060F37CE}"/>
    <dgm:cxn modelId="{D30A6AE2-3A16-4017-A464-8FEED0C9747E}" type="presOf" srcId="{EF7DA0BC-6353-43A7-B7E0-7924E1D8E3D2}" destId="{A5CDD8A6-6628-4962-9C6A-E9B73E218DD6}" srcOrd="0" destOrd="0" presId="urn:microsoft.com/office/officeart/2016/7/layout/BasicLinearProcessNumbered"/>
    <dgm:cxn modelId="{E54AFFEC-BF36-4616-B1C4-714031BDF680}" type="presOf" srcId="{AC702875-3BC4-4E4F-AFD0-39A6B280F6D9}" destId="{3CC68DA7-C687-41B7-97E1-BD1C21B82C25}" srcOrd="0" destOrd="0" presId="urn:microsoft.com/office/officeart/2016/7/layout/BasicLinearProcessNumbered"/>
    <dgm:cxn modelId="{7E15290A-515D-44C7-9518-DC4A855E5D32}" type="presParOf" srcId="{37B2AEE8-7179-4288-883A-0D0DDEB895A3}" destId="{79A1FD58-ACD4-4E66-843C-474DC0C73B49}" srcOrd="0" destOrd="0" presId="urn:microsoft.com/office/officeart/2016/7/layout/BasicLinearProcessNumbered"/>
    <dgm:cxn modelId="{65C49D37-D5B2-44DF-97A3-C7E49C63381C}" type="presParOf" srcId="{79A1FD58-ACD4-4E66-843C-474DC0C73B49}" destId="{B454DC5C-0FD3-4820-9C2F-777EFA5CD178}" srcOrd="0" destOrd="0" presId="urn:microsoft.com/office/officeart/2016/7/layout/BasicLinearProcessNumbered"/>
    <dgm:cxn modelId="{AF465446-4B68-4AB6-8A36-BBE389AE0E17}" type="presParOf" srcId="{79A1FD58-ACD4-4E66-843C-474DC0C73B49}" destId="{B8F36D52-8E18-46D3-B1A9-4BA47182FE38}" srcOrd="1" destOrd="0" presId="urn:microsoft.com/office/officeart/2016/7/layout/BasicLinearProcessNumbered"/>
    <dgm:cxn modelId="{AA9B12B9-4611-497E-8E93-4F4F7ADFFC25}" type="presParOf" srcId="{79A1FD58-ACD4-4E66-843C-474DC0C73B49}" destId="{67F153EF-A124-48AD-AF28-C03ECD04DB84}" srcOrd="2" destOrd="0" presId="urn:microsoft.com/office/officeart/2016/7/layout/BasicLinearProcessNumbered"/>
    <dgm:cxn modelId="{25EC59C4-4BAD-4FF3-81FD-525644CC9E20}" type="presParOf" srcId="{79A1FD58-ACD4-4E66-843C-474DC0C73B49}" destId="{E87ACD99-FC06-46F1-A60F-86D52B9CF4DA}" srcOrd="3" destOrd="0" presId="urn:microsoft.com/office/officeart/2016/7/layout/BasicLinearProcessNumbered"/>
    <dgm:cxn modelId="{7DD990D6-C891-4EBE-BA2C-5CE436A63B23}" type="presParOf" srcId="{37B2AEE8-7179-4288-883A-0D0DDEB895A3}" destId="{D4D1B6F0-02BC-4A87-A71F-0455E4F53B99}" srcOrd="1" destOrd="0" presId="urn:microsoft.com/office/officeart/2016/7/layout/BasicLinearProcessNumbered"/>
    <dgm:cxn modelId="{3CE4011C-9B03-4379-9327-7E5FBF11F821}" type="presParOf" srcId="{37B2AEE8-7179-4288-883A-0D0DDEB895A3}" destId="{D980A795-87B7-48FB-A011-6C4E4F6803E9}" srcOrd="2" destOrd="0" presId="urn:microsoft.com/office/officeart/2016/7/layout/BasicLinearProcessNumbered"/>
    <dgm:cxn modelId="{36F97282-01CF-4853-AA8B-16F57A5A8C80}" type="presParOf" srcId="{D980A795-87B7-48FB-A011-6C4E4F6803E9}" destId="{A5CDD8A6-6628-4962-9C6A-E9B73E218DD6}" srcOrd="0" destOrd="0" presId="urn:microsoft.com/office/officeart/2016/7/layout/BasicLinearProcessNumbered"/>
    <dgm:cxn modelId="{69892E73-190D-4985-AA36-5651F133B998}" type="presParOf" srcId="{D980A795-87B7-48FB-A011-6C4E4F6803E9}" destId="{6AD8A75F-21DE-4CA9-9BB6-533EA5FD17D4}" srcOrd="1" destOrd="0" presId="urn:microsoft.com/office/officeart/2016/7/layout/BasicLinearProcessNumbered"/>
    <dgm:cxn modelId="{474C3068-8574-4096-8BD1-217249611C32}" type="presParOf" srcId="{D980A795-87B7-48FB-A011-6C4E4F6803E9}" destId="{21D2968A-6321-400D-A54D-2BA3E5EB6A30}" srcOrd="2" destOrd="0" presId="urn:microsoft.com/office/officeart/2016/7/layout/BasicLinearProcessNumbered"/>
    <dgm:cxn modelId="{0FA38D79-AFC3-4714-9DE7-E5FCE595A375}" type="presParOf" srcId="{D980A795-87B7-48FB-A011-6C4E4F6803E9}" destId="{D60AE524-5D88-44E1-8B6D-EAE74A63BE6F}" srcOrd="3" destOrd="0" presId="urn:microsoft.com/office/officeart/2016/7/layout/BasicLinearProcessNumbered"/>
    <dgm:cxn modelId="{124A019A-8CC1-4F62-A5FA-9E7DB39442CA}" type="presParOf" srcId="{37B2AEE8-7179-4288-883A-0D0DDEB895A3}" destId="{3B306AEA-92AC-4E43-A7D6-944BA53DDF94}" srcOrd="3" destOrd="0" presId="urn:microsoft.com/office/officeart/2016/7/layout/BasicLinearProcessNumbered"/>
    <dgm:cxn modelId="{B566D071-E7D6-4056-948B-B3588E3BC6DA}" type="presParOf" srcId="{37B2AEE8-7179-4288-883A-0D0DDEB895A3}" destId="{B4C6F78F-FCD6-4F9B-81E5-3C4D4BE2C28C}" srcOrd="4" destOrd="0" presId="urn:microsoft.com/office/officeart/2016/7/layout/BasicLinearProcessNumbered"/>
    <dgm:cxn modelId="{DEADF4D0-EADE-4EBA-8A76-878EB1779988}" type="presParOf" srcId="{B4C6F78F-FCD6-4F9B-81E5-3C4D4BE2C28C}" destId="{51219722-85CC-446C-8C2A-55D0390DBDEE}" srcOrd="0" destOrd="0" presId="urn:microsoft.com/office/officeart/2016/7/layout/BasicLinearProcessNumbered"/>
    <dgm:cxn modelId="{97DC9B37-7224-4621-9F91-698BA52FDF88}" type="presParOf" srcId="{B4C6F78F-FCD6-4F9B-81E5-3C4D4BE2C28C}" destId="{52CF2813-AF6B-4B23-BB3B-D806E82FB7A1}" srcOrd="1" destOrd="0" presId="urn:microsoft.com/office/officeart/2016/7/layout/BasicLinearProcessNumbered"/>
    <dgm:cxn modelId="{C9062796-4035-45E5-B331-F1F2DF1B7257}" type="presParOf" srcId="{B4C6F78F-FCD6-4F9B-81E5-3C4D4BE2C28C}" destId="{C7643721-FD41-487D-9F25-687451F8A8E4}" srcOrd="2" destOrd="0" presId="urn:microsoft.com/office/officeart/2016/7/layout/BasicLinearProcessNumbered"/>
    <dgm:cxn modelId="{19577DD1-E236-452C-928E-022F04D212E0}" type="presParOf" srcId="{B4C6F78F-FCD6-4F9B-81E5-3C4D4BE2C28C}" destId="{726C6D37-DA88-4AB0-9DE2-6A2EE85AE75D}" srcOrd="3" destOrd="0" presId="urn:microsoft.com/office/officeart/2016/7/layout/BasicLinearProcessNumbered"/>
    <dgm:cxn modelId="{7969FAC9-A821-4882-98C1-C4E32715220E}" type="presParOf" srcId="{37B2AEE8-7179-4288-883A-0D0DDEB895A3}" destId="{F960C061-3C72-4E53-BF28-53E3F6BC501E}" srcOrd="5" destOrd="0" presId="urn:microsoft.com/office/officeart/2016/7/layout/BasicLinearProcessNumbered"/>
    <dgm:cxn modelId="{699A2305-B934-4686-B56D-CBC8C267F480}" type="presParOf" srcId="{37B2AEE8-7179-4288-883A-0D0DDEB895A3}" destId="{7CE9068C-3FBF-4B29-8169-56D6EF5FD820}" srcOrd="6" destOrd="0" presId="urn:microsoft.com/office/officeart/2016/7/layout/BasicLinearProcessNumbered"/>
    <dgm:cxn modelId="{AA447BF0-D19F-4C71-8E00-F7000903E6A4}" type="presParOf" srcId="{7CE9068C-3FBF-4B29-8169-56D6EF5FD820}" destId="{014BE527-D426-4C27-88C2-5A884EDC72B7}" srcOrd="0" destOrd="0" presId="urn:microsoft.com/office/officeart/2016/7/layout/BasicLinearProcessNumbered"/>
    <dgm:cxn modelId="{43D84179-1443-4AEB-B460-9DEF5A0C3928}" type="presParOf" srcId="{7CE9068C-3FBF-4B29-8169-56D6EF5FD820}" destId="{3CC68DA7-C687-41B7-97E1-BD1C21B82C25}" srcOrd="1" destOrd="0" presId="urn:microsoft.com/office/officeart/2016/7/layout/BasicLinearProcessNumbered"/>
    <dgm:cxn modelId="{7A6EEB8E-CF9B-48AB-B1E2-0D587B961C30}" type="presParOf" srcId="{7CE9068C-3FBF-4B29-8169-56D6EF5FD820}" destId="{E2F1D3F8-E8B9-443C-8FFF-5A47DB378749}" srcOrd="2" destOrd="0" presId="urn:microsoft.com/office/officeart/2016/7/layout/BasicLinearProcessNumbered"/>
    <dgm:cxn modelId="{D764B41E-860B-4183-B5CF-1D4BFD7BEA16}" type="presParOf" srcId="{7CE9068C-3FBF-4B29-8169-56D6EF5FD820}" destId="{56115D6F-1259-4622-8011-9BF4FA477F9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DC5C-0FD3-4820-9C2F-777EFA5CD178}">
      <dsp:nvSpPr>
        <dsp:cNvPr id="0" name=""/>
        <dsp:cNvSpPr/>
      </dsp:nvSpPr>
      <dsp:spPr>
        <a:xfrm>
          <a:off x="3053" y="532481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Conduct participatory engagement sessions with multicultural community (TAFE,GEST, neighbourhood houses, friendship groups, multicultural groups, high schools)</a:t>
          </a:r>
        </a:p>
      </dsp:txBody>
      <dsp:txXfrm>
        <a:off x="3053" y="1831588"/>
        <a:ext cx="2441930" cy="2051221"/>
      </dsp:txXfrm>
    </dsp:sp>
    <dsp:sp modelId="{B8F36D52-8E18-46D3-B1A9-4BA47182FE38}">
      <dsp:nvSpPr>
        <dsp:cNvPr id="0" name=""/>
        <dsp:cNvSpPr/>
      </dsp:nvSpPr>
      <dsp:spPr>
        <a:xfrm>
          <a:off x="711237" y="900231"/>
          <a:ext cx="1025610" cy="10256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1434" y="1050428"/>
        <a:ext cx="725216" cy="725216"/>
      </dsp:txXfrm>
    </dsp:sp>
    <dsp:sp modelId="{67F153EF-A124-48AD-AF28-C03ECD04DB84}">
      <dsp:nvSpPr>
        <dsp:cNvPr id="0" name=""/>
        <dsp:cNvSpPr/>
      </dsp:nvSpPr>
      <dsp:spPr>
        <a:xfrm>
          <a:off x="3078" y="3976991"/>
          <a:ext cx="2441930" cy="72"/>
        </a:xfrm>
        <a:prstGeom prst="rect">
          <a:avLst/>
        </a:prstGeom>
        <a:solidFill>
          <a:schemeClr val="accent2">
            <a:hueOff val="-349936"/>
            <a:satOff val="-1616"/>
            <a:lumOff val="-336"/>
            <a:alphaOff val="0"/>
          </a:schemeClr>
        </a:solidFill>
        <a:ln w="12700" cap="flat" cmpd="sng" algn="ctr">
          <a:solidFill>
            <a:schemeClr val="accent2">
              <a:hueOff val="-349936"/>
              <a:satOff val="-1616"/>
              <a:lumOff val="-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D8A6-6628-4962-9C6A-E9B73E218DD6}">
      <dsp:nvSpPr>
        <dsp:cNvPr id="0" name=""/>
        <dsp:cNvSpPr/>
      </dsp:nvSpPr>
      <dsp:spPr>
        <a:xfrm>
          <a:off x="2689201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1115085"/>
            <a:satOff val="-2777"/>
            <a:lumOff val="-3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15085"/>
              <a:satOff val="-2777"/>
              <a:lumOff val="-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Educate services to identify and refer victim survivors to support using the MARAM framework.</a:t>
          </a:r>
          <a:endParaRPr lang="en-US" sz="1400" i="0" kern="1200" dirty="0"/>
        </a:p>
      </dsp:txBody>
      <dsp:txXfrm>
        <a:off x="2689201" y="1857467"/>
        <a:ext cx="2441930" cy="2051221"/>
      </dsp:txXfrm>
    </dsp:sp>
    <dsp:sp modelId="{6AD8A75F-21DE-4CA9-9BB6-533EA5FD17D4}">
      <dsp:nvSpPr>
        <dsp:cNvPr id="0" name=""/>
        <dsp:cNvSpPr/>
      </dsp:nvSpPr>
      <dsp:spPr>
        <a:xfrm>
          <a:off x="3397361" y="900231"/>
          <a:ext cx="1025610" cy="1025610"/>
        </a:xfrm>
        <a:prstGeom prst="ellipse">
          <a:avLst/>
        </a:prstGeom>
        <a:solidFill>
          <a:schemeClr val="accent2">
            <a:hueOff val="-699872"/>
            <a:satOff val="-3233"/>
            <a:lumOff val="-673"/>
            <a:alphaOff val="0"/>
          </a:schemeClr>
        </a:solidFill>
        <a:ln w="12700" cap="flat" cmpd="sng" algn="ctr">
          <a:solidFill>
            <a:schemeClr val="accent2">
              <a:hueOff val="-699872"/>
              <a:satOff val="-3233"/>
              <a:lumOff val="-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47558" y="1050428"/>
        <a:ext cx="725216" cy="725216"/>
      </dsp:txXfrm>
    </dsp:sp>
    <dsp:sp modelId="{21D2968A-6321-400D-A54D-2BA3E5EB6A30}">
      <dsp:nvSpPr>
        <dsp:cNvPr id="0" name=""/>
        <dsp:cNvSpPr/>
      </dsp:nvSpPr>
      <dsp:spPr>
        <a:xfrm>
          <a:off x="2689201" y="3976991"/>
          <a:ext cx="2441930" cy="72"/>
        </a:xfrm>
        <a:prstGeom prst="rect">
          <a:avLst/>
        </a:prstGeom>
        <a:solidFill>
          <a:schemeClr val="accent2">
            <a:hueOff val="-1049807"/>
            <a:satOff val="-4849"/>
            <a:lumOff val="-1009"/>
            <a:alphaOff val="0"/>
          </a:schemeClr>
        </a:solidFill>
        <a:ln w="12700" cap="flat" cmpd="sng" algn="ctr">
          <a:solidFill>
            <a:schemeClr val="accent2">
              <a:hueOff val="-1049807"/>
              <a:satOff val="-4849"/>
              <a:lumOff val="-1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9722-85CC-446C-8C2A-55D0390DBDEE}">
      <dsp:nvSpPr>
        <dsp:cNvPr id="0" name=""/>
        <dsp:cNvSpPr/>
      </dsp:nvSpPr>
      <dsp:spPr>
        <a:xfrm>
          <a:off x="5375324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2230170"/>
            <a:satOff val="-5555"/>
            <a:lumOff val="-6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30170"/>
              <a:satOff val="-555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Promote, and socialise the best practice model to guide capacity building within partner and other agencies in the region, improving cultural responses and family violence support pathways. </a:t>
          </a:r>
          <a:endParaRPr lang="en-US" sz="1400" kern="1200" dirty="0"/>
        </a:p>
      </dsp:txBody>
      <dsp:txXfrm>
        <a:off x="5375324" y="1857467"/>
        <a:ext cx="2441930" cy="2051221"/>
      </dsp:txXfrm>
    </dsp:sp>
    <dsp:sp modelId="{52CF2813-AF6B-4B23-BB3B-D806E82FB7A1}">
      <dsp:nvSpPr>
        <dsp:cNvPr id="0" name=""/>
        <dsp:cNvSpPr/>
      </dsp:nvSpPr>
      <dsp:spPr>
        <a:xfrm>
          <a:off x="6083484" y="900231"/>
          <a:ext cx="1025610" cy="1025610"/>
        </a:xfrm>
        <a:prstGeom prst="ellipse">
          <a:avLst/>
        </a:prstGeom>
        <a:solidFill>
          <a:schemeClr val="accent2">
            <a:hueOff val="-1399743"/>
            <a:satOff val="-6465"/>
            <a:lumOff val="-1345"/>
            <a:alphaOff val="0"/>
          </a:schemeClr>
        </a:solidFill>
        <a:ln w="12700" cap="flat" cmpd="sng" algn="ctr">
          <a:solidFill>
            <a:schemeClr val="accent2">
              <a:hueOff val="-1399743"/>
              <a:satOff val="-6465"/>
              <a:lumOff val="-13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3681" y="1050428"/>
        <a:ext cx="725216" cy="725216"/>
      </dsp:txXfrm>
    </dsp:sp>
    <dsp:sp modelId="{C7643721-FD41-487D-9F25-687451F8A8E4}">
      <dsp:nvSpPr>
        <dsp:cNvPr id="0" name=""/>
        <dsp:cNvSpPr/>
      </dsp:nvSpPr>
      <dsp:spPr>
        <a:xfrm>
          <a:off x="5375324" y="3976991"/>
          <a:ext cx="2441930" cy="72"/>
        </a:xfrm>
        <a:prstGeom prst="rect">
          <a:avLst/>
        </a:prstGeom>
        <a:solidFill>
          <a:schemeClr val="accent2">
            <a:hueOff val="-1749679"/>
            <a:satOff val="-8081"/>
            <a:lumOff val="-1681"/>
            <a:alphaOff val="0"/>
          </a:schemeClr>
        </a:solidFill>
        <a:ln w="12700" cap="flat" cmpd="sng" algn="ctr">
          <a:solidFill>
            <a:schemeClr val="accent2">
              <a:hueOff val="-1749679"/>
              <a:satOff val="-8081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BE527-D426-4C27-88C2-5A884EDC72B7}">
      <dsp:nvSpPr>
        <dsp:cNvPr id="0" name=""/>
        <dsp:cNvSpPr/>
      </dsp:nvSpPr>
      <dsp:spPr>
        <a:xfrm>
          <a:off x="8061447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Develop a co-designed best practice model that identifies culturally appropriate support and engagement approaches and support needs.</a:t>
          </a:r>
          <a:endParaRPr lang="en-AU" sz="1300" b="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kern="1200" dirty="0"/>
        </a:p>
      </dsp:txBody>
      <dsp:txXfrm>
        <a:off x="8061447" y="1857467"/>
        <a:ext cx="2441930" cy="2051221"/>
      </dsp:txXfrm>
    </dsp:sp>
    <dsp:sp modelId="{3CC68DA7-C687-41B7-97E1-BD1C21B82C25}">
      <dsp:nvSpPr>
        <dsp:cNvPr id="0" name=""/>
        <dsp:cNvSpPr/>
      </dsp:nvSpPr>
      <dsp:spPr>
        <a:xfrm>
          <a:off x="8769607" y="900231"/>
          <a:ext cx="1025610" cy="1025610"/>
        </a:xfrm>
        <a:prstGeom prst="ellipse">
          <a:avLst/>
        </a:prstGeom>
        <a:solidFill>
          <a:schemeClr val="accent2">
            <a:hueOff val="-2099615"/>
            <a:satOff val="-9698"/>
            <a:lumOff val="-2018"/>
            <a:alphaOff val="0"/>
          </a:schemeClr>
        </a:solidFill>
        <a:ln w="12700" cap="flat" cmpd="sng" algn="ctr">
          <a:solidFill>
            <a:schemeClr val="accent2">
              <a:hueOff val="-2099615"/>
              <a:satOff val="-9698"/>
              <a:lumOff val="-20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19804" y="1050428"/>
        <a:ext cx="725216" cy="725216"/>
      </dsp:txXfrm>
    </dsp:sp>
    <dsp:sp modelId="{E2F1D3F8-E8B9-443C-8FFF-5A47DB378749}">
      <dsp:nvSpPr>
        <dsp:cNvPr id="0" name=""/>
        <dsp:cNvSpPr/>
      </dsp:nvSpPr>
      <dsp:spPr>
        <a:xfrm>
          <a:off x="8061447" y="3976991"/>
          <a:ext cx="2441930" cy="72"/>
        </a:xfrm>
        <a:prstGeom prst="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accent2">
              <a:hueOff val="-2449550"/>
              <a:satOff val="-11314"/>
              <a:lumOff val="-2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1643063"/>
            <a:ext cx="6824661" cy="4657724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490537"/>
            <a:ext cx="2824164" cy="4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05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1225064" cy="454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508005"/>
            <a:ext cx="11225064" cy="105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267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6264" y="500063"/>
            <a:ext cx="7024686" cy="58007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287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08005"/>
            <a:ext cx="11225064" cy="105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195865" y="2671763"/>
            <a:ext cx="5486548" cy="369728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562101"/>
            <a:ext cx="5486400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2"/>
          </p:nvPr>
        </p:nvSpPr>
        <p:spPr>
          <a:xfrm>
            <a:off x="6195864" y="1562101"/>
            <a:ext cx="5486400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2671762"/>
            <a:ext cx="5486548" cy="369728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5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3" y="457200"/>
            <a:ext cx="3932237" cy="1200150"/>
          </a:xfrm>
        </p:spPr>
        <p:txBody>
          <a:bodyPr lIns="0" tIns="0" r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7213" y="457200"/>
            <a:ext cx="6600825" cy="5929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63" y="2057399"/>
            <a:ext cx="3932237" cy="4329113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53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26363" y="457200"/>
            <a:ext cx="3932237" cy="1200150"/>
          </a:xfrm>
        </p:spPr>
        <p:txBody>
          <a:bodyPr lIns="0" tIns="0" r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63" y="2057399"/>
            <a:ext cx="3932237" cy="4329113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585788" y="457200"/>
            <a:ext cx="6600826" cy="59293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373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5D786-F4D3-CCE2-EDE3-1810CC45F55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11225064" cy="105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4"/>
            <a:ext cx="11225064" cy="454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7" y="5471366"/>
            <a:ext cx="995217" cy="897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D885B-5ABC-23AD-46FC-F6FE413C57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224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AU" altLang="en-US" sz="4800" dirty="0">
                <a:solidFill>
                  <a:srgbClr val="F15A3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Strengthening Communities Project</a:t>
            </a:r>
            <a:br>
              <a:rPr lang="en-AU" altLang="en-US" sz="4000" dirty="0">
                <a:solidFill>
                  <a:srgbClr val="CADFF4"/>
                </a:solidFill>
                <a:latin typeface="Biryani ExtraLight" panose="00000300000000000000" pitchFamily="2" charset="0"/>
                <a:cs typeface="Biryani ExtraLight" panose="00000300000000000000" pitchFamily="2" charset="0"/>
              </a:rPr>
            </a:br>
            <a:r>
              <a:rPr lang="en-AU" altLang="en-US" sz="4000" dirty="0">
                <a:solidFill>
                  <a:srgbClr val="CADFF4"/>
                </a:solidFill>
                <a:latin typeface="Biryani ExtraLight" panose="00000300000000000000" pitchFamily="2" charset="0"/>
                <a:cs typeface="Biryani ExtraLight" panose="00000300000000000000" pitchFamily="2" charset="0"/>
              </a:rPr>
              <a:t> </a:t>
            </a:r>
            <a:r>
              <a:rPr lang="en-AU" altLang="en-US" sz="3200" dirty="0">
                <a:solidFill>
                  <a:schemeClr val="bg1"/>
                </a:solidFill>
                <a:latin typeface="Biryani ExtraLight" panose="00000300000000000000" pitchFamily="2" charset="0"/>
                <a:cs typeface="Biryani ExtraLight" panose="00000300000000000000" pitchFamily="2" charset="0"/>
              </a:rPr>
              <a:t>Jill Page</a:t>
            </a:r>
            <a:endParaRPr lang="en-AU" dirty="0">
              <a:solidFill>
                <a:srgbClr val="CADFF4"/>
              </a:solidFill>
              <a:latin typeface="Biryani ExtraLight" panose="00000300000000000000" pitchFamily="2" charset="0"/>
              <a:cs typeface="Biryani ExtraLight" panose="00000300000000000000" pitchFamily="2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8E1A614-FFCC-AA2B-3F3E-F7E55193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2" y="5456903"/>
            <a:ext cx="1661427" cy="9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30808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Project background</a:t>
            </a:r>
          </a:p>
        </p:txBody>
      </p:sp>
      <p:pic>
        <p:nvPicPr>
          <p:cNvPr id="9" name="Picture Placeholder 8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69A5C987-8208-362E-27A3-8D20A34012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085" r="10086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 Light" panose="020F03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 Strengthening Communities Project (Gippsland) is one of the 10 grant recipients of the Family Safety Victoria’s Working Together program that aims to support multicultural communities across the state.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 Light" panose="020F03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Strengthening the family violence response in multicultural communities is 1 of the 227 recommendations of the Royal Commission into Family Violence.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Calibri Light" panose="020F03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19/06/2024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2543" y="6356350"/>
            <a:ext cx="10391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Partnership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 dirty="0"/>
              <a:t>For this project, Quantum works in partnership with: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Gippsland Multicultural Service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Centre for Multicultural Youth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Gippsland Women’s Health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57150" algn="ctr"/>
            <a:r>
              <a:rPr lang="en-US" i="1" dirty="0"/>
              <a:t>- When organisations come together with a shared purpose, our collective efforts create a synergy that transcends what any single organisation can accomplish alone. -</a:t>
            </a:r>
          </a:p>
        </p:txBody>
      </p:sp>
      <p:pic>
        <p:nvPicPr>
          <p:cNvPr id="9" name="Picture Placeholder 10" descr="team work hand gesture">
            <a:extLst>
              <a:ext uri="{FF2B5EF4-FFF2-40B4-BE49-F238E27FC236}">
                <a16:creationId xmlns:a16="http://schemas.microsoft.com/office/drawing/2014/main" id="{DF76FB3C-A78C-6576-E4B3-9ECBF28607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806" r="-1" b="2671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3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Rectangle 3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Rectangle 43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Project Summary</a:t>
            </a:r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7280" y="6356350"/>
            <a:ext cx="26334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68119EDD-F13B-2943-A0D8-69305C842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41818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50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7FC5-D9D3-3F1D-1BCD-357AB1C7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4" name="Picture Placeholder 13" descr="A poster for a wellness wednesday&#10;&#10;Description automatically generated">
            <a:extLst>
              <a:ext uri="{FF2B5EF4-FFF2-40B4-BE49-F238E27FC236}">
                <a16:creationId xmlns:a16="http://schemas.microsoft.com/office/drawing/2014/main" id="{4C4D0830-A083-0BB2-B6B2-918E6E52D62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4583" r="-4" b="4580"/>
          <a:stretch/>
        </p:blipFill>
        <p:spPr>
          <a:xfrm>
            <a:off x="7103018" y="3446462"/>
            <a:ext cx="2606675" cy="3346450"/>
          </a:xfrm>
          <a:prstGeom prst="rect">
            <a:avLst/>
          </a:prstGeom>
        </p:spPr>
      </p:pic>
      <p:pic>
        <p:nvPicPr>
          <p:cNvPr id="21" name="Picture Placeholder 20" descr="A poster for a wellness wednesday&#10;&#10;Description automatically generated">
            <a:extLst>
              <a:ext uri="{FF2B5EF4-FFF2-40B4-BE49-F238E27FC236}">
                <a16:creationId xmlns:a16="http://schemas.microsoft.com/office/drawing/2014/main" id="{9365EF88-05F2-0522-5534-896E5B8BDBD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743" r="-4" b="8420"/>
          <a:stretch/>
        </p:blipFill>
        <p:spPr>
          <a:xfrm>
            <a:off x="9063527" y="0"/>
            <a:ext cx="2684462" cy="3446462"/>
          </a:xfrm>
          <a:prstGeom prst="rect">
            <a:avLst/>
          </a:prstGeom>
        </p:spPr>
      </p:pic>
      <p:pic>
        <p:nvPicPr>
          <p:cNvPr id="28" name="Content Placeholder 27" descr="A diagram of a circular object with arrows and text&#10;&#10;Description automatically generated with medium confidence">
            <a:extLst>
              <a:ext uri="{FF2B5EF4-FFF2-40B4-BE49-F238E27FC236}">
                <a16:creationId xmlns:a16="http://schemas.microsoft.com/office/drawing/2014/main" id="{8E2EAA4B-826E-F1BB-EA8D-B1957E701B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083322" y="3484152"/>
            <a:ext cx="3143671" cy="3237323"/>
          </a:xfrm>
        </p:spPr>
      </p:pic>
      <p:pic>
        <p:nvPicPr>
          <p:cNvPr id="8" name="Content Placeholder 7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3E18EE53-D089-9C6A-FBF4-658A92C04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9163"/>
          <a:stretch/>
        </p:blipFill>
        <p:spPr>
          <a:xfrm>
            <a:off x="4358355" y="0"/>
            <a:ext cx="2744663" cy="3523793"/>
          </a:xfrm>
          <a:prstGeom prst="rect">
            <a:avLst/>
          </a:prstGeom>
        </p:spPr>
      </p:pic>
      <p:pic>
        <p:nvPicPr>
          <p:cNvPr id="24" name="Content Placeholder 23" descr="A poster for a swim meet&#10;&#10;Description automatically generated with medium confidence">
            <a:extLst>
              <a:ext uri="{FF2B5EF4-FFF2-40B4-BE49-F238E27FC236}">
                <a16:creationId xmlns:a16="http://schemas.microsoft.com/office/drawing/2014/main" id="{60CB2F4B-A4DD-60BC-BEBF-A735EA0716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9163"/>
          <a:stretch/>
        </p:blipFill>
        <p:spPr>
          <a:xfrm>
            <a:off x="0" y="0"/>
            <a:ext cx="283464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3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2" name="Rectangle 104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3" name="Rectangle 1042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2A4E97-AF01-6096-466E-16B246C2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Project Insights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F8B7D4-E1A3-0AC5-CE63-551116451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Some of our findings</a:t>
            </a:r>
          </a:p>
        </p:txBody>
      </p:sp>
      <p:sp>
        <p:nvSpPr>
          <p:cNvPr id="1054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95ED8-90B1-C516-7570-A7E0F2B072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7981" y="6356350"/>
            <a:ext cx="12676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19/06/2024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576F0-04F0-EA5C-DDBE-5C2C14A6E7E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7667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81716-CBF4-4339-4BE9-6128E6EBBD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30907" y="6356350"/>
            <a:ext cx="18831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932EC-D3D6-1E43-BB51-1E584C2C7D64}"/>
              </a:ext>
            </a:extLst>
          </p:cNvPr>
          <p:cNvSpPr txBox="1"/>
          <p:nvPr/>
        </p:nvSpPr>
        <p:spPr>
          <a:xfrm>
            <a:off x="4840774" y="727336"/>
            <a:ext cx="654040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Terminologies:</a:t>
            </a:r>
          </a:p>
          <a:p>
            <a:endParaRPr lang="en-AU" sz="1600" dirty="0"/>
          </a:p>
          <a:p>
            <a:r>
              <a:rPr lang="en-AU" sz="1600" dirty="0"/>
              <a:t>Using the term </a:t>
            </a:r>
            <a:r>
              <a:rPr lang="en-AU" sz="1600" b="1" i="1" dirty="0"/>
              <a:t>Multicultural</a:t>
            </a:r>
            <a:r>
              <a:rPr lang="en-AU" sz="1600" i="1" dirty="0"/>
              <a:t> instead of</a:t>
            </a:r>
            <a:r>
              <a:rPr lang="en-AU" sz="1600" dirty="0"/>
              <a:t> </a:t>
            </a:r>
            <a:r>
              <a:rPr lang="en-AU" sz="1600" b="1" i="1" dirty="0"/>
              <a:t>CALD</a:t>
            </a:r>
            <a:r>
              <a:rPr lang="en-AU" sz="1600" b="1" dirty="0"/>
              <a:t> (culturally and linguistically diverse) </a:t>
            </a:r>
            <a:r>
              <a:rPr lang="en-AU" sz="1600" dirty="0"/>
              <a:t>in describing the target cohorts.</a:t>
            </a:r>
          </a:p>
          <a:p>
            <a:endParaRPr lang="en-AU" sz="1600" dirty="0"/>
          </a:p>
          <a:p>
            <a:r>
              <a:rPr lang="en-AU" sz="1600" dirty="0"/>
              <a:t>One may also use the term </a:t>
            </a:r>
            <a:r>
              <a:rPr lang="en-AU" sz="1600" b="1" dirty="0"/>
              <a:t>“migrant and refugees” </a:t>
            </a:r>
            <a:r>
              <a:rPr lang="en-AU" sz="1600" dirty="0"/>
              <a:t>to account for the person’s origins and journey to Australia.</a:t>
            </a:r>
          </a:p>
          <a:p>
            <a:endParaRPr lang="en-AU" sz="1600" dirty="0"/>
          </a:p>
          <a:p>
            <a:r>
              <a:rPr lang="en-AU" sz="1600" b="1" i="1" dirty="0"/>
              <a:t>“English as Additional Language” </a:t>
            </a:r>
            <a:r>
              <a:rPr lang="en-AU" sz="1600" dirty="0"/>
              <a:t>over </a:t>
            </a:r>
            <a:r>
              <a:rPr lang="en-AU" sz="1600" b="1" i="1" dirty="0"/>
              <a:t>“English as Second Language”</a:t>
            </a:r>
            <a:r>
              <a:rPr lang="en-AU" sz="1600" i="1" dirty="0"/>
              <a:t> </a:t>
            </a:r>
            <a:r>
              <a:rPr lang="en-AU" sz="1600" dirty="0"/>
              <a:t>in describing people from non-English speaking backgrounds.</a:t>
            </a:r>
          </a:p>
          <a:p>
            <a:endParaRPr lang="en-AU" sz="1600" dirty="0"/>
          </a:p>
          <a:p>
            <a:r>
              <a:rPr lang="en-AU" sz="1600" dirty="0"/>
              <a:t>Using the term </a:t>
            </a:r>
            <a:r>
              <a:rPr lang="en-AU" sz="1600" b="1" dirty="0"/>
              <a:t>cultural background </a:t>
            </a:r>
            <a:r>
              <a:rPr lang="en-AU" sz="1600" dirty="0"/>
              <a:t>instead of race or ethnicity, or </a:t>
            </a:r>
            <a:r>
              <a:rPr lang="en-AU" sz="1600" b="1" dirty="0"/>
              <a:t>Country of birth</a:t>
            </a:r>
            <a:r>
              <a:rPr lang="en-AU" sz="1600" dirty="0"/>
              <a:t> as proxy*. </a:t>
            </a:r>
          </a:p>
          <a:p>
            <a:endParaRPr lang="en-AU" sz="1600" dirty="0"/>
          </a:p>
          <a:p>
            <a:r>
              <a:rPr lang="en-AU" sz="1600" b="1" dirty="0"/>
              <a:t>Approach:</a:t>
            </a:r>
          </a:p>
          <a:p>
            <a:endParaRPr lang="en-AU" sz="1600" dirty="0"/>
          </a:p>
          <a:p>
            <a:r>
              <a:rPr lang="en-US" sz="1600" dirty="0"/>
              <a:t>We have approached the issue of family violence within a comprehensive framework that considers health, wellbeing, and safety across various spheres of life, including home, work, and the broader community. </a:t>
            </a:r>
          </a:p>
          <a:p>
            <a:endParaRPr lang="en-US" sz="1600" dirty="0"/>
          </a:p>
          <a:p>
            <a:r>
              <a:rPr lang="en-AU" sz="1600" dirty="0"/>
              <a:t>Learning about </a:t>
            </a:r>
            <a:r>
              <a:rPr lang="en-AU" sz="1600" b="1" dirty="0"/>
              <a:t>cultural humility </a:t>
            </a:r>
            <a:r>
              <a:rPr lang="en-AU" sz="1600" dirty="0"/>
              <a:t>and </a:t>
            </a:r>
            <a:r>
              <a:rPr lang="en-AU" sz="1600" b="1" dirty="0"/>
              <a:t>cultural safety </a:t>
            </a:r>
            <a:r>
              <a:rPr lang="en-AU" sz="1600" dirty="0"/>
              <a:t>instead of </a:t>
            </a:r>
            <a:r>
              <a:rPr lang="en-AU" sz="1600" b="1" dirty="0"/>
              <a:t>cultural competency</a:t>
            </a:r>
            <a:r>
              <a:rPr lang="en-AU" sz="1600" dirty="0"/>
              <a:t>.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888225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Quantum Theme">
  <a:themeElements>
    <a:clrScheme name="Custom 1">
      <a:dk1>
        <a:srgbClr val="1F1A4F"/>
      </a:dk1>
      <a:lt1>
        <a:srgbClr val="F6F6F6"/>
      </a:lt1>
      <a:dk2>
        <a:srgbClr val="075B96"/>
      </a:dk2>
      <a:lt2>
        <a:srgbClr val="893942"/>
      </a:lt2>
      <a:accent1>
        <a:srgbClr val="0A9EDA"/>
      </a:accent1>
      <a:accent2>
        <a:srgbClr val="F15A34"/>
      </a:accent2>
      <a:accent3>
        <a:srgbClr val="84CFEC"/>
      </a:accent3>
      <a:accent4>
        <a:srgbClr val="F8AD9A"/>
      </a:accent4>
      <a:accent5>
        <a:srgbClr val="C2E7F6"/>
      </a:accent5>
      <a:accent6>
        <a:srgbClr val="FBD6CC"/>
      </a:accent6>
      <a:hlink>
        <a:srgbClr val="075B96"/>
      </a:hlink>
      <a:folHlink>
        <a:srgbClr val="893942"/>
      </a:folHlink>
    </a:clrScheme>
    <a:fontScheme name="Custom 1">
      <a:majorFont>
        <a:latin typeface="Biryani"/>
        <a:ea typeface=""/>
        <a:cs typeface=""/>
      </a:majorFont>
      <a:minorFont>
        <a:latin typeface="Birya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ntum PowerPoint template.pptx" id="{7BC90420-2833-49F2-A0B6-B7D3752C34AC}" vid="{45902F1B-BAC6-4F61-87A3-68D9782ACF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4efa93-34d8-4573-aa40-1c86a75fc834}" enabled="1" method="Standard" siteId="{52d78c56-b7a0-40c1-8d04-c67a4051b8be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3712</TotalTime>
  <Words>351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Biryani</vt:lpstr>
      <vt:lpstr>Biryani ExtraLight</vt:lpstr>
      <vt:lpstr>Calibri</vt:lpstr>
      <vt:lpstr>Calibri Light</vt:lpstr>
      <vt:lpstr>AccentBoxVTI</vt:lpstr>
      <vt:lpstr>Quantum Theme</vt:lpstr>
      <vt:lpstr>Strengthening Communities Project  Jill Page</vt:lpstr>
      <vt:lpstr>Project background</vt:lpstr>
      <vt:lpstr>Partnership</vt:lpstr>
      <vt:lpstr>Project Summary</vt:lpstr>
      <vt:lpstr>PowerPoint Presentation</vt:lpstr>
      <vt:lpstr>Project 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Communities Project</dc:title>
  <dc:creator>Jill Page</dc:creator>
  <cp:lastModifiedBy>Kim Adams</cp:lastModifiedBy>
  <cp:revision>13</cp:revision>
  <dcterms:created xsi:type="dcterms:W3CDTF">2023-09-19T03:24:34Z</dcterms:created>
  <dcterms:modified xsi:type="dcterms:W3CDTF">2024-09-23T03:20:16Z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lassificationContentMarkingHeaderLocations">
    <vt:lpwstr>AccentBoxVTI:8\Quantum Theme:5</vt:lpwstr>
  </property>
  <property fmtid="{D5CDD505-2E9C-101B-9397-08002B2CF9AE}" pid="4" name="ClassificationContentMarkingHeaderText">
    <vt:lpwstr>OFFICIAL</vt:lpwstr>
  </property>
</Properties>
</file>